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7"/>
  </p:notesMasterIdLst>
  <p:handoutMasterIdLst>
    <p:handoutMasterId r:id="rId78"/>
  </p:handoutMasterIdLst>
  <p:sldIdLst>
    <p:sldId id="316" r:id="rId5"/>
    <p:sldId id="365" r:id="rId6"/>
    <p:sldId id="430" r:id="rId7"/>
    <p:sldId id="405" r:id="rId8"/>
    <p:sldId id="431" r:id="rId9"/>
    <p:sldId id="432" r:id="rId10"/>
    <p:sldId id="433" r:id="rId11"/>
    <p:sldId id="434" r:id="rId12"/>
    <p:sldId id="435" r:id="rId13"/>
    <p:sldId id="436" r:id="rId14"/>
    <p:sldId id="406" r:id="rId15"/>
    <p:sldId id="437" r:id="rId16"/>
    <p:sldId id="441" r:id="rId17"/>
    <p:sldId id="438" r:id="rId18"/>
    <p:sldId id="439" r:id="rId19"/>
    <p:sldId id="440" r:id="rId20"/>
    <p:sldId id="407" r:id="rId21"/>
    <p:sldId id="445" r:id="rId22"/>
    <p:sldId id="444" r:id="rId23"/>
    <p:sldId id="443" r:id="rId24"/>
    <p:sldId id="442" r:id="rId25"/>
    <p:sldId id="408" r:id="rId26"/>
    <p:sldId id="447" r:id="rId27"/>
    <p:sldId id="446" r:id="rId28"/>
    <p:sldId id="429" r:id="rId29"/>
    <p:sldId id="448" r:id="rId30"/>
    <p:sldId id="449" r:id="rId31"/>
    <p:sldId id="450" r:id="rId32"/>
    <p:sldId id="409" r:id="rId33"/>
    <p:sldId id="451" r:id="rId34"/>
    <p:sldId id="452" r:id="rId35"/>
    <p:sldId id="453" r:id="rId36"/>
    <p:sldId id="454" r:id="rId37"/>
    <p:sldId id="455" r:id="rId38"/>
    <p:sldId id="461" r:id="rId39"/>
    <p:sldId id="462" r:id="rId40"/>
    <p:sldId id="463" r:id="rId41"/>
    <p:sldId id="464" r:id="rId42"/>
    <p:sldId id="456" r:id="rId43"/>
    <p:sldId id="465" r:id="rId44"/>
    <p:sldId id="466" r:id="rId45"/>
    <p:sldId id="396" r:id="rId46"/>
    <p:sldId id="401" r:id="rId47"/>
    <p:sldId id="397" r:id="rId48"/>
    <p:sldId id="398" r:id="rId49"/>
    <p:sldId id="399" r:id="rId50"/>
    <p:sldId id="400" r:id="rId51"/>
    <p:sldId id="387" r:id="rId52"/>
    <p:sldId id="388" r:id="rId53"/>
    <p:sldId id="389" r:id="rId54"/>
    <p:sldId id="390" r:id="rId55"/>
    <p:sldId id="391" r:id="rId56"/>
    <p:sldId id="412" r:id="rId57"/>
    <p:sldId id="416" r:id="rId58"/>
    <p:sldId id="417" r:id="rId59"/>
    <p:sldId id="418" r:id="rId60"/>
    <p:sldId id="419" r:id="rId61"/>
    <p:sldId id="420" r:id="rId62"/>
    <p:sldId id="421" r:id="rId63"/>
    <p:sldId id="422" r:id="rId64"/>
    <p:sldId id="423" r:id="rId65"/>
    <p:sldId id="424" r:id="rId66"/>
    <p:sldId id="425" r:id="rId67"/>
    <p:sldId id="426" r:id="rId68"/>
    <p:sldId id="427" r:id="rId69"/>
    <p:sldId id="428" r:id="rId70"/>
    <p:sldId id="413" r:id="rId71"/>
    <p:sldId id="414" r:id="rId72"/>
    <p:sldId id="411" r:id="rId73"/>
    <p:sldId id="410" r:id="rId74"/>
    <p:sldId id="339" r:id="rId75"/>
    <p:sldId id="364" r:id="rId76"/>
  </p:sldIdLst>
  <p:sldSz cx="9144000" cy="6858000" type="screen4x3"/>
  <p:notesSz cx="6858000" cy="9144000"/>
  <p:custDataLst>
    <p:tags r:id="rId7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78333" autoAdjust="0"/>
  </p:normalViewPr>
  <p:slideViewPr>
    <p:cSldViewPr snapToObjects="1" showGuides="1">
      <p:cViewPr varScale="1">
        <p:scale>
          <a:sx n="82" d="100"/>
          <a:sy n="82" d="100"/>
        </p:scale>
        <p:origin x="1738"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2022-01-24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9458" name="Picture 2" descr="Image result for  Design Patter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0029" b="45532"/>
          <a:stretch/>
        </p:blipFill>
        <p:spPr bwMode="auto">
          <a:xfrm>
            <a:off x="7349273" y="288025"/>
            <a:ext cx="106362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2" descr="Image result for  Design Patter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0029" b="45532"/>
          <a:stretch/>
        </p:blipFill>
        <p:spPr bwMode="auto">
          <a:xfrm>
            <a:off x="7349273" y="288025"/>
            <a:ext cx="106362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2" descr="Image result for  Design Patter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0029" b="45532"/>
          <a:stretch/>
        </p:blipFill>
        <p:spPr bwMode="auto">
          <a:xfrm>
            <a:off x="7349273" y="288025"/>
            <a:ext cx="106362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2" descr="Image result for  Design Patter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0029" b="45532"/>
          <a:stretch/>
        </p:blipFill>
        <p:spPr bwMode="auto">
          <a:xfrm>
            <a:off x="7349273" y="288025"/>
            <a:ext cx="106362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2" descr="Image result for  Design Patter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0029" b="45532"/>
          <a:stretch/>
        </p:blipFill>
        <p:spPr bwMode="auto">
          <a:xfrm>
            <a:off x="7349273" y="288025"/>
            <a:ext cx="106362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Solutions_architect" TargetMode="External"/><Relationship Id="rId2" Type="http://schemas.openxmlformats.org/officeDocument/2006/relationships/hyperlink" Target="https://en.wikipedia.org/wiki/Enterprise_architect" TargetMode="External"/><Relationship Id="rId1" Type="http://schemas.openxmlformats.org/officeDocument/2006/relationships/slideLayout" Target="../slideLayouts/slideLayout3.xml"/><Relationship Id="rId4" Type="http://schemas.openxmlformats.org/officeDocument/2006/relationships/hyperlink" Target="https://en.wikipedia.org/wiki/Application_architect"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8788" y="544531"/>
            <a:ext cx="5408612" cy="1854206"/>
          </a:xfrm>
        </p:spPr>
        <p:txBody>
          <a:bodyPr/>
          <a:lstStyle/>
          <a:p>
            <a:r>
              <a:rPr lang="en-US" dirty="0"/>
              <a:t>Architectural Frameworks</a:t>
            </a:r>
          </a:p>
        </p:txBody>
      </p:sp>
      <p:sp>
        <p:nvSpPr>
          <p:cNvPr id="4" name="Text Placeholder 3"/>
          <p:cNvSpPr>
            <a:spLocks noGrp="1"/>
          </p:cNvSpPr>
          <p:nvPr>
            <p:ph type="body" sz="quarter" idx="11"/>
          </p:nvPr>
        </p:nvSpPr>
        <p:spPr/>
        <p:txBody>
          <a:bodyPr/>
          <a:lstStyle/>
          <a:p>
            <a:r>
              <a:rPr lang="en-US" dirty="0"/>
              <a:t>Parameswari Ettiappan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7E8D-318B-4CBF-A2A6-E06B6A3DF000}"/>
              </a:ext>
            </a:extLst>
          </p:cNvPr>
          <p:cNvSpPr>
            <a:spLocks noGrp="1"/>
          </p:cNvSpPr>
          <p:nvPr>
            <p:ph type="title"/>
          </p:nvPr>
        </p:nvSpPr>
        <p:spPr/>
        <p:txBody>
          <a:bodyPr/>
          <a:lstStyle/>
          <a:p>
            <a:r>
              <a:rPr lang="en-IN" dirty="0"/>
              <a:t>ITIL vs COBIT</a:t>
            </a:r>
          </a:p>
        </p:txBody>
      </p:sp>
      <p:sp>
        <p:nvSpPr>
          <p:cNvPr id="3" name="AutoShape 2" descr="COBIT-vs-ITIL infographics">
            <a:extLst>
              <a:ext uri="{FF2B5EF4-FFF2-40B4-BE49-F238E27FC236}">
                <a16:creationId xmlns:a16="http://schemas.microsoft.com/office/drawing/2014/main" id="{7497B258-23B1-4E5D-81BF-DC2D3833B1B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28C980C5-CA79-4FDE-AA4E-7D3397729DB8}"/>
              </a:ext>
            </a:extLst>
          </p:cNvPr>
          <p:cNvPicPr>
            <a:picLocks noChangeAspect="1"/>
          </p:cNvPicPr>
          <p:nvPr/>
        </p:nvPicPr>
        <p:blipFill rotWithShape="1">
          <a:blip r:embed="rId2"/>
          <a:srcRect l="30925" t="25185" r="9076" b="18518"/>
          <a:stretch/>
        </p:blipFill>
        <p:spPr>
          <a:xfrm>
            <a:off x="381000" y="1676400"/>
            <a:ext cx="8373980" cy="4419600"/>
          </a:xfrm>
          <a:prstGeom prst="rect">
            <a:avLst/>
          </a:prstGeom>
        </p:spPr>
      </p:pic>
    </p:spTree>
    <p:extLst>
      <p:ext uri="{BB962C8B-B14F-4D97-AF65-F5344CB8AC3E}">
        <p14:creationId xmlns:p14="http://schemas.microsoft.com/office/powerpoint/2010/main" val="2743572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RoadMap Framework</a:t>
            </a:r>
          </a:p>
        </p:txBody>
      </p:sp>
      <p:sp>
        <p:nvSpPr>
          <p:cNvPr id="3" name="Content Placeholder 2">
            <a:extLst>
              <a:ext uri="{FF2B5EF4-FFF2-40B4-BE49-F238E27FC236}">
                <a16:creationId xmlns:a16="http://schemas.microsoft.com/office/drawing/2014/main" id="{641030A6-381C-40E3-B191-38740953D274}"/>
              </a:ext>
            </a:extLst>
          </p:cNvPr>
          <p:cNvSpPr>
            <a:spLocks noGrp="1"/>
          </p:cNvSpPr>
          <p:nvPr>
            <p:ph sz="quarter" idx="12"/>
          </p:nvPr>
        </p:nvSpPr>
        <p:spPr/>
        <p:txBody>
          <a:bodyPr>
            <a:normAutofit/>
          </a:bodyPr>
          <a:lstStyle/>
          <a:p>
            <a:r>
              <a:rPr lang="en-IN" dirty="0"/>
              <a:t>Agile</a:t>
            </a:r>
          </a:p>
          <a:p>
            <a:r>
              <a:rPr lang="en-IN" dirty="0"/>
              <a:t>Scrum</a:t>
            </a:r>
          </a:p>
          <a:p>
            <a:r>
              <a:rPr lang="en-IN" dirty="0"/>
              <a:t>Kanban</a:t>
            </a:r>
          </a:p>
          <a:p>
            <a:r>
              <a:rPr lang="en-US" dirty="0"/>
              <a:t>Scaled Agile Framework® (</a:t>
            </a:r>
            <a:r>
              <a:rPr lang="en-US" dirty="0" err="1"/>
              <a:t>SAFe</a:t>
            </a:r>
            <a:r>
              <a:rPr lang="en-US" dirty="0"/>
              <a:t>) roadmap</a:t>
            </a:r>
            <a:endParaRPr lang="en-IN" dirty="0"/>
          </a:p>
        </p:txBody>
      </p:sp>
    </p:spTree>
    <p:extLst>
      <p:ext uri="{BB962C8B-B14F-4D97-AF65-F5344CB8AC3E}">
        <p14:creationId xmlns:p14="http://schemas.microsoft.com/office/powerpoint/2010/main" val="1185046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RoadMap Framework</a:t>
            </a:r>
          </a:p>
        </p:txBody>
      </p:sp>
      <p:pic>
        <p:nvPicPr>
          <p:cNvPr id="1026" name="Picture 2" descr="Scrum-Kanban">
            <a:extLst>
              <a:ext uri="{FF2B5EF4-FFF2-40B4-BE49-F238E27FC236}">
                <a16:creationId xmlns:a16="http://schemas.microsoft.com/office/drawing/2014/main" id="{80F893EC-0321-4D36-A245-2CD02AE717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19"/>
          <a:stretch/>
        </p:blipFill>
        <p:spPr bwMode="auto">
          <a:xfrm>
            <a:off x="685800" y="1295400"/>
            <a:ext cx="7315200" cy="566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648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RoadMap Framework</a:t>
            </a:r>
          </a:p>
        </p:txBody>
      </p:sp>
      <p:pic>
        <p:nvPicPr>
          <p:cNvPr id="4" name="Picture 3">
            <a:extLst>
              <a:ext uri="{FF2B5EF4-FFF2-40B4-BE49-F238E27FC236}">
                <a16:creationId xmlns:a16="http://schemas.microsoft.com/office/drawing/2014/main" id="{3E7C24AC-ACCB-43D0-B5DE-AF730A7186AC}"/>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867321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RoadMap Framework</a:t>
            </a:r>
          </a:p>
        </p:txBody>
      </p:sp>
      <p:pic>
        <p:nvPicPr>
          <p:cNvPr id="2050" name="Picture 2" descr="Scrum Framework">
            <a:extLst>
              <a:ext uri="{FF2B5EF4-FFF2-40B4-BE49-F238E27FC236}">
                <a16:creationId xmlns:a16="http://schemas.microsoft.com/office/drawing/2014/main" id="{B943C7DE-88D1-459F-8679-147EA8472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 y="1447800"/>
            <a:ext cx="9144000" cy="4951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725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RoadMap Framework</a:t>
            </a:r>
          </a:p>
        </p:txBody>
      </p:sp>
      <p:pic>
        <p:nvPicPr>
          <p:cNvPr id="3074" name="Picture 2" descr="Kanban-Board">
            <a:extLst>
              <a:ext uri="{FF2B5EF4-FFF2-40B4-BE49-F238E27FC236}">
                <a16:creationId xmlns:a16="http://schemas.microsoft.com/office/drawing/2014/main" id="{D45BA8A9-DA53-4F78-A3D5-0BED637BB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95400"/>
            <a:ext cx="6324600" cy="5475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009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RoadMap Framework</a:t>
            </a:r>
          </a:p>
        </p:txBody>
      </p:sp>
      <p:pic>
        <p:nvPicPr>
          <p:cNvPr id="4" name="Picture 3">
            <a:extLst>
              <a:ext uri="{FF2B5EF4-FFF2-40B4-BE49-F238E27FC236}">
                <a16:creationId xmlns:a16="http://schemas.microsoft.com/office/drawing/2014/main" id="{5F476661-3DB8-48AE-82B5-1131A709E6FB}"/>
              </a:ext>
            </a:extLst>
          </p:cNvPr>
          <p:cNvPicPr>
            <a:picLocks noChangeAspect="1"/>
          </p:cNvPicPr>
          <p:nvPr/>
        </p:nvPicPr>
        <p:blipFill rotWithShape="1">
          <a:blip r:embed="rId2"/>
          <a:srcRect l="22590" t="22223" r="34910" b="14073"/>
          <a:stretch/>
        </p:blipFill>
        <p:spPr>
          <a:xfrm>
            <a:off x="465700" y="1308780"/>
            <a:ext cx="7924800" cy="5379098"/>
          </a:xfrm>
          <a:prstGeom prst="rect">
            <a:avLst/>
          </a:prstGeom>
        </p:spPr>
      </p:pic>
    </p:spTree>
    <p:extLst>
      <p:ext uri="{BB962C8B-B14F-4D97-AF65-F5344CB8AC3E}">
        <p14:creationId xmlns:p14="http://schemas.microsoft.com/office/powerpoint/2010/main" val="3874299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Content Marketing Framework</a:t>
            </a:r>
          </a:p>
        </p:txBody>
      </p:sp>
      <p:pic>
        <p:nvPicPr>
          <p:cNvPr id="1028" name="Picture 4" descr="CMI Content Marketing Framework">
            <a:extLst>
              <a:ext uri="{FF2B5EF4-FFF2-40B4-BE49-F238E27FC236}">
                <a16:creationId xmlns:a16="http://schemas.microsoft.com/office/drawing/2014/main" id="{7219D890-D783-42DB-88AF-882FA47E7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12" y="1828800"/>
            <a:ext cx="8382000" cy="4149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77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Content Marketing Framework</a:t>
            </a:r>
          </a:p>
        </p:txBody>
      </p:sp>
      <p:pic>
        <p:nvPicPr>
          <p:cNvPr id="1026" name="Picture 2" descr="Content Creation Framework">
            <a:extLst>
              <a:ext uri="{FF2B5EF4-FFF2-40B4-BE49-F238E27FC236}">
                <a16:creationId xmlns:a16="http://schemas.microsoft.com/office/drawing/2014/main" id="{7E523CB1-A7D2-47FC-8279-5F92174FE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89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971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Content Marketing Framework</a:t>
            </a:r>
          </a:p>
        </p:txBody>
      </p:sp>
      <p:pic>
        <p:nvPicPr>
          <p:cNvPr id="3074" name="Picture 2" descr="The Content Marketing Pyramid - key to content strategy">
            <a:extLst>
              <a:ext uri="{FF2B5EF4-FFF2-40B4-BE49-F238E27FC236}">
                <a16:creationId xmlns:a16="http://schemas.microsoft.com/office/drawing/2014/main" id="{68C525EF-43DD-4581-83CA-AED84D431E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74"/>
          <a:stretch/>
        </p:blipFill>
        <p:spPr bwMode="auto">
          <a:xfrm>
            <a:off x="533400" y="1752600"/>
            <a:ext cx="72199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1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02FBDC-22EF-4942-81F8-75BB7138B9F7}"/>
              </a:ext>
            </a:extLst>
          </p:cNvPr>
          <p:cNvPicPr>
            <a:picLocks noChangeAspect="1"/>
          </p:cNvPicPr>
          <p:nvPr/>
        </p:nvPicPr>
        <p:blipFill rotWithShape="1">
          <a:blip r:embed="rId2"/>
          <a:srcRect l="4750" t="5927" r="6083" b="6666"/>
          <a:stretch/>
        </p:blipFill>
        <p:spPr>
          <a:xfrm>
            <a:off x="152400" y="1447800"/>
            <a:ext cx="8706174" cy="4800600"/>
          </a:xfrm>
          <a:prstGeom prst="rect">
            <a:avLst/>
          </a:prstGeom>
        </p:spPr>
      </p:pic>
    </p:spTree>
    <p:extLst>
      <p:ext uri="{BB962C8B-B14F-4D97-AF65-F5344CB8AC3E}">
        <p14:creationId xmlns:p14="http://schemas.microsoft.com/office/powerpoint/2010/main" val="3560979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Content Marketing Framework</a:t>
            </a:r>
          </a:p>
        </p:txBody>
      </p:sp>
      <p:pic>
        <p:nvPicPr>
          <p:cNvPr id="2050" name="Picture 2" descr="Content Creation Framework">
            <a:extLst>
              <a:ext uri="{FF2B5EF4-FFF2-40B4-BE49-F238E27FC236}">
                <a16:creationId xmlns:a16="http://schemas.microsoft.com/office/drawing/2014/main" id="{6A334B25-72E6-4BD8-BA22-E5A47460A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15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Content Marketing Framework</a:t>
            </a:r>
          </a:p>
        </p:txBody>
      </p:sp>
      <p:sp>
        <p:nvSpPr>
          <p:cNvPr id="3" name="Content Placeholder 2">
            <a:extLst>
              <a:ext uri="{FF2B5EF4-FFF2-40B4-BE49-F238E27FC236}">
                <a16:creationId xmlns:a16="http://schemas.microsoft.com/office/drawing/2014/main" id="{641030A6-381C-40E3-B191-38740953D274}"/>
              </a:ext>
            </a:extLst>
          </p:cNvPr>
          <p:cNvSpPr>
            <a:spLocks noGrp="1"/>
          </p:cNvSpPr>
          <p:nvPr>
            <p:ph sz="quarter" idx="12"/>
          </p:nvPr>
        </p:nvSpPr>
        <p:spPr/>
        <p:txBody>
          <a:bodyPr>
            <a:normAutofit/>
          </a:bodyPr>
          <a:lstStyle/>
          <a:p>
            <a:r>
              <a:rPr lang="en-IN" dirty="0"/>
              <a:t>Simple warm acquisition(</a:t>
            </a:r>
            <a:r>
              <a:rPr lang="en-IN" dirty="0" err="1"/>
              <a:t>InVision</a:t>
            </a:r>
            <a:r>
              <a:rPr lang="en-IN" dirty="0"/>
              <a:t>)</a:t>
            </a:r>
          </a:p>
          <a:p>
            <a:r>
              <a:rPr lang="en-US" dirty="0"/>
              <a:t>B2B sales and lead generation(Auto Pilot)</a:t>
            </a:r>
          </a:p>
          <a:p>
            <a:r>
              <a:rPr lang="en-IN" dirty="0"/>
              <a:t>Ecommerce (Simplified) (</a:t>
            </a:r>
            <a:r>
              <a:rPr lang="en-IN" dirty="0" err="1"/>
              <a:t>BeardBrand</a:t>
            </a:r>
            <a:r>
              <a:rPr lang="en-IN" dirty="0"/>
              <a:t>)</a:t>
            </a:r>
          </a:p>
          <a:p>
            <a:r>
              <a:rPr lang="en-IN" dirty="0"/>
              <a:t>Evergreen forest(WebMD)</a:t>
            </a:r>
          </a:p>
          <a:p>
            <a:r>
              <a:rPr lang="en-IN" dirty="0"/>
              <a:t>Competitive SEO (</a:t>
            </a:r>
            <a:r>
              <a:rPr lang="en-IN" dirty="0" err="1"/>
              <a:t>SlideBean</a:t>
            </a:r>
            <a:r>
              <a:rPr lang="en-IN" dirty="0"/>
              <a:t>)</a:t>
            </a:r>
          </a:p>
          <a:p>
            <a:r>
              <a:rPr lang="en-IN" dirty="0"/>
              <a:t>“Trifecta” strategy (Nerd Wallet)</a:t>
            </a:r>
          </a:p>
        </p:txBody>
      </p:sp>
    </p:spTree>
    <p:extLst>
      <p:ext uri="{BB962C8B-B14F-4D97-AF65-F5344CB8AC3E}">
        <p14:creationId xmlns:p14="http://schemas.microsoft.com/office/powerpoint/2010/main" val="705007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13065E3-97F3-49FF-8EAF-0E5621107943}"/>
              </a:ext>
            </a:extLst>
          </p:cNvPr>
          <p:cNvSpPr>
            <a:spLocks noGrp="1"/>
          </p:cNvSpPr>
          <p:nvPr>
            <p:ph sz="quarter" idx="12"/>
          </p:nvPr>
        </p:nvSpPr>
        <p:spPr/>
        <p:txBody>
          <a:bodyPr>
            <a:normAutofit/>
          </a:bodyPr>
          <a:lstStyle/>
          <a:p>
            <a:r>
              <a:rPr lang="en-US" dirty="0"/>
              <a:t>Stakeholder management ensures that stakeholders are appropriately involved in all aspects of the project, program or portfolio. </a:t>
            </a:r>
          </a:p>
          <a:p>
            <a:r>
              <a:rPr lang="en-US" dirty="0"/>
              <a:t>Its goals are to:</a:t>
            </a:r>
          </a:p>
          <a:p>
            <a:pPr lvl="1"/>
            <a:r>
              <a:rPr lang="en-US" dirty="0"/>
              <a:t>ensure that the views and attitudes of all stakeholders are understood;</a:t>
            </a:r>
          </a:p>
          <a:p>
            <a:pPr lvl="1"/>
            <a:r>
              <a:rPr lang="en-US" dirty="0"/>
              <a:t>influence stakeholders to be supportive of the work wherever possible;</a:t>
            </a:r>
          </a:p>
          <a:p>
            <a:pPr lvl="1"/>
            <a:r>
              <a:rPr lang="en-US" dirty="0"/>
              <a:t>maximize the impact of supportive stakeholders;</a:t>
            </a:r>
          </a:p>
          <a:p>
            <a:pPr lvl="1"/>
            <a:r>
              <a:rPr lang="en-US" dirty="0"/>
              <a:t>minimize the impact of unsupportive stakeholders.</a:t>
            </a:r>
            <a:endParaRPr lang="en-IN" dirty="0"/>
          </a:p>
        </p:txBody>
      </p:sp>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Stakeholder Framework</a:t>
            </a:r>
          </a:p>
        </p:txBody>
      </p:sp>
    </p:spTree>
    <p:extLst>
      <p:ext uri="{BB962C8B-B14F-4D97-AF65-F5344CB8AC3E}">
        <p14:creationId xmlns:p14="http://schemas.microsoft.com/office/powerpoint/2010/main" val="2844026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Stakeholder Framework</a:t>
            </a:r>
          </a:p>
        </p:txBody>
      </p:sp>
      <p:pic>
        <p:nvPicPr>
          <p:cNvPr id="4098" name="Picture 2" descr="Stakeholder management procedure">
            <a:extLst>
              <a:ext uri="{FF2B5EF4-FFF2-40B4-BE49-F238E27FC236}">
                <a16:creationId xmlns:a16="http://schemas.microsoft.com/office/drawing/2014/main" id="{B4E0723E-6B64-4318-B642-DC266ECE5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 y="1487090"/>
            <a:ext cx="8991600" cy="15489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E8651C-F51F-4BB9-B69E-AC7CCD89183F}"/>
              </a:ext>
            </a:extLst>
          </p:cNvPr>
          <p:cNvSpPr txBox="1"/>
          <p:nvPr/>
        </p:nvSpPr>
        <p:spPr>
          <a:xfrm>
            <a:off x="131896" y="3352800"/>
            <a:ext cx="885970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identification of stakeholders can involve interviews, brainstorming, checklists, lessons learned etc. </a:t>
            </a:r>
          </a:p>
          <a:p>
            <a:pPr marL="285750" indent="-285750">
              <a:buFont typeface="Arial" panose="020B0604020202020204" pitchFamily="34" charset="0"/>
              <a:buChar char="•"/>
            </a:pPr>
            <a:r>
              <a:rPr lang="en-US" dirty="0"/>
              <a:t>Understanding the relationships between stakeholders and their different areas of interest is usually achieved through stakeholder mapping. </a:t>
            </a:r>
          </a:p>
          <a:p>
            <a:pPr marL="285750" indent="-285750">
              <a:buFont typeface="Arial" panose="020B0604020202020204" pitchFamily="34" charset="0"/>
              <a:buChar char="•"/>
            </a:pPr>
            <a:r>
              <a:rPr lang="en-US" dirty="0"/>
              <a:t>Common types of stakeholder include: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staff, contractors and suppliers who are performing the work;</a:t>
            </a:r>
          </a:p>
          <a:p>
            <a:pPr marL="742950" lvl="1" indent="-285750">
              <a:buFont typeface="Arial" panose="020B0604020202020204" pitchFamily="34" charset="0"/>
              <a:buChar char="•"/>
            </a:pPr>
            <a:r>
              <a:rPr lang="en-US" dirty="0"/>
              <a:t>individuals and groups who are affected by the creation of outputs or outcomes;</a:t>
            </a:r>
          </a:p>
          <a:p>
            <a:pPr marL="742950" lvl="1" indent="-285750">
              <a:buFont typeface="Arial" panose="020B0604020202020204" pitchFamily="34" charset="0"/>
              <a:buChar char="•"/>
            </a:pPr>
            <a:r>
              <a:rPr lang="en-US" dirty="0"/>
              <a:t>owners, customers or funders of the host </a:t>
            </a:r>
            <a:r>
              <a:rPr lang="en-US" dirty="0" err="1"/>
              <a:t>organisation</a:t>
            </a:r>
            <a:r>
              <a:rPr lang="en-US" dirty="0"/>
              <a:t>;</a:t>
            </a:r>
          </a:p>
          <a:p>
            <a:pPr marL="742950" lvl="1" indent="-285750">
              <a:buFont typeface="Arial" panose="020B0604020202020204" pitchFamily="34" charset="0"/>
              <a:buChar char="•"/>
            </a:pPr>
            <a:r>
              <a:rPr lang="en-US" dirty="0"/>
              <a:t>statutory, regulatory and governmental bodies.</a:t>
            </a:r>
            <a:endParaRPr lang="en-IN" dirty="0"/>
          </a:p>
        </p:txBody>
      </p:sp>
    </p:spTree>
    <p:extLst>
      <p:ext uri="{BB962C8B-B14F-4D97-AF65-F5344CB8AC3E}">
        <p14:creationId xmlns:p14="http://schemas.microsoft.com/office/powerpoint/2010/main" val="711980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Stakeholder Framework</a:t>
            </a:r>
          </a:p>
        </p:txBody>
      </p:sp>
      <p:sp>
        <p:nvSpPr>
          <p:cNvPr id="3" name="Content Placeholder 2">
            <a:extLst>
              <a:ext uri="{FF2B5EF4-FFF2-40B4-BE49-F238E27FC236}">
                <a16:creationId xmlns:a16="http://schemas.microsoft.com/office/drawing/2014/main" id="{641030A6-381C-40E3-B191-38740953D274}"/>
              </a:ext>
            </a:extLst>
          </p:cNvPr>
          <p:cNvSpPr>
            <a:spLocks noGrp="1"/>
          </p:cNvSpPr>
          <p:nvPr>
            <p:ph sz="quarter" idx="12"/>
          </p:nvPr>
        </p:nvSpPr>
        <p:spPr>
          <a:xfrm>
            <a:off x="457201" y="1381125"/>
            <a:ext cx="8228012" cy="523875"/>
          </a:xfrm>
        </p:spPr>
        <p:txBody>
          <a:bodyPr>
            <a:normAutofit/>
          </a:bodyPr>
          <a:lstStyle/>
          <a:p>
            <a:r>
              <a:rPr lang="en-IN" dirty="0"/>
              <a:t>Praxis Framework (CMM Framework)</a:t>
            </a:r>
          </a:p>
        </p:txBody>
      </p:sp>
      <p:pic>
        <p:nvPicPr>
          <p:cNvPr id="5122" name="Picture 2" descr="How knowledge ralates to the other main sections of Praxis">
            <a:extLst>
              <a:ext uri="{FF2B5EF4-FFF2-40B4-BE49-F238E27FC236}">
                <a16:creationId xmlns:a16="http://schemas.microsoft.com/office/drawing/2014/main" id="{84E94AB8-936D-4F43-9C76-05D95A8A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09800"/>
            <a:ext cx="6493867"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521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A92C9FB-8949-4DBE-A36C-ED0208BE6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8" y="1295400"/>
            <a:ext cx="9144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7EF417-45ED-4639-B921-E886E00C206A}"/>
              </a:ext>
            </a:extLst>
          </p:cNvPr>
          <p:cNvSpPr>
            <a:spLocks noGrp="1"/>
          </p:cNvSpPr>
          <p:nvPr>
            <p:ph type="title"/>
          </p:nvPr>
        </p:nvSpPr>
        <p:spPr/>
        <p:txBody>
          <a:bodyPr/>
          <a:lstStyle/>
          <a:p>
            <a:r>
              <a:rPr lang="en-IN" dirty="0"/>
              <a:t>Scaled Agile</a:t>
            </a:r>
          </a:p>
        </p:txBody>
      </p:sp>
    </p:spTree>
    <p:extLst>
      <p:ext uri="{BB962C8B-B14F-4D97-AF65-F5344CB8AC3E}">
        <p14:creationId xmlns:p14="http://schemas.microsoft.com/office/powerpoint/2010/main" val="3591321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CDF9E-C65D-4F54-B2A4-5A938FBE9865}"/>
              </a:ext>
            </a:extLst>
          </p:cNvPr>
          <p:cNvSpPr>
            <a:spLocks noGrp="1"/>
          </p:cNvSpPr>
          <p:nvPr>
            <p:ph sz="quarter" idx="12"/>
          </p:nvPr>
        </p:nvSpPr>
        <p:spPr>
          <a:xfrm>
            <a:off x="457201" y="1381124"/>
            <a:ext cx="8228012" cy="5019675"/>
          </a:xfrm>
        </p:spPr>
        <p:txBody>
          <a:bodyPr>
            <a:normAutofit fontScale="77500" lnSpcReduction="20000"/>
          </a:bodyPr>
          <a:lstStyle/>
          <a:p>
            <a:r>
              <a:rPr lang="en-US" dirty="0"/>
              <a:t>When a team is interested to implement an agile approach consistently across larger, multi-team programs and portfolios.</a:t>
            </a:r>
          </a:p>
          <a:p>
            <a:r>
              <a:rPr lang="en-US" dirty="0"/>
              <a:t>When multiple teams are running their own way of Agile implementation but regularly facing obstacles, delays, and failures.</a:t>
            </a:r>
          </a:p>
          <a:p>
            <a:r>
              <a:rPr lang="en-US" dirty="0"/>
              <a:t>When teams want to work independently.</a:t>
            </a:r>
          </a:p>
          <a:p>
            <a:r>
              <a:rPr lang="en-US" dirty="0"/>
              <a:t>When you want to scale Agile across the organization but not sure what new roles may be needed or what existing roles (i.e., management) need to change and how.</a:t>
            </a:r>
          </a:p>
          <a:p>
            <a:r>
              <a:rPr lang="en-US" dirty="0"/>
              <a:t>When you have attempted to scale the Agile across your organization but struggling in alignment to achieve uniform or consistent strategy across business departments from portfolio to program and team levels.</a:t>
            </a:r>
          </a:p>
          <a:p>
            <a:r>
              <a:rPr lang="en-US" dirty="0"/>
              <a:t>When an organization needs to improve its product development lead time and want to know how other companies have succeeded in scaling Agile with </a:t>
            </a:r>
            <a:r>
              <a:rPr lang="en-US" dirty="0" err="1"/>
              <a:t>SAFe</a:t>
            </a:r>
            <a:r>
              <a:rPr lang="en-US" dirty="0"/>
              <a:t>.</a:t>
            </a:r>
            <a:endParaRPr lang="en-IN" dirty="0"/>
          </a:p>
        </p:txBody>
      </p:sp>
      <p:sp>
        <p:nvSpPr>
          <p:cNvPr id="2" name="Title 1">
            <a:extLst>
              <a:ext uri="{FF2B5EF4-FFF2-40B4-BE49-F238E27FC236}">
                <a16:creationId xmlns:a16="http://schemas.microsoft.com/office/drawing/2014/main" id="{697EF417-45ED-4639-B921-E886E00C206A}"/>
              </a:ext>
            </a:extLst>
          </p:cNvPr>
          <p:cNvSpPr>
            <a:spLocks noGrp="1"/>
          </p:cNvSpPr>
          <p:nvPr>
            <p:ph type="title"/>
          </p:nvPr>
        </p:nvSpPr>
        <p:spPr/>
        <p:txBody>
          <a:bodyPr/>
          <a:lstStyle/>
          <a:p>
            <a:r>
              <a:rPr lang="en-IN" dirty="0"/>
              <a:t>Why Scaled Agile</a:t>
            </a:r>
          </a:p>
        </p:txBody>
      </p:sp>
    </p:spTree>
    <p:extLst>
      <p:ext uri="{BB962C8B-B14F-4D97-AF65-F5344CB8AC3E}">
        <p14:creationId xmlns:p14="http://schemas.microsoft.com/office/powerpoint/2010/main" val="3638247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CDF9E-C65D-4F54-B2A4-5A938FBE9865}"/>
              </a:ext>
            </a:extLst>
          </p:cNvPr>
          <p:cNvSpPr>
            <a:spLocks noGrp="1"/>
          </p:cNvSpPr>
          <p:nvPr>
            <p:ph sz="quarter" idx="12"/>
          </p:nvPr>
        </p:nvSpPr>
        <p:spPr>
          <a:xfrm>
            <a:off x="457201" y="1381124"/>
            <a:ext cx="8228012" cy="5019675"/>
          </a:xfrm>
        </p:spPr>
        <p:txBody>
          <a:bodyPr>
            <a:normAutofit fontScale="92500" lnSpcReduction="10000"/>
          </a:bodyPr>
          <a:lstStyle/>
          <a:p>
            <a:r>
              <a:rPr lang="en-US" dirty="0"/>
              <a:t>decentralizing decisions.</a:t>
            </a:r>
          </a:p>
          <a:p>
            <a:r>
              <a:rPr lang="en-US" dirty="0"/>
              <a:t>creating transparency and alignment around strategic goals and how you organize work.</a:t>
            </a:r>
          </a:p>
          <a:p>
            <a:r>
              <a:rPr lang="en-US" dirty="0"/>
              <a:t>finding a balance between autonomous teams and cross-team dependencies.</a:t>
            </a:r>
          </a:p>
          <a:p>
            <a:r>
              <a:rPr lang="en-US" dirty="0"/>
              <a:t>changing virtually everything in the way you organize work.</a:t>
            </a:r>
          </a:p>
          <a:p>
            <a:r>
              <a:rPr lang="en-US" dirty="0"/>
              <a:t>delivering sooner and perfecting products “in the wild.”</a:t>
            </a:r>
          </a:p>
          <a:p>
            <a:r>
              <a:rPr lang="en-US" dirty="0"/>
              <a:t>collaborating throughout your business and with your customers.</a:t>
            </a:r>
          </a:p>
          <a:p>
            <a:r>
              <a:rPr lang="en-US" dirty="0"/>
              <a:t>updating, replacing, and integrating your information systems to enable transparent information flow throughout your company.</a:t>
            </a:r>
            <a:endParaRPr lang="en-IN" dirty="0"/>
          </a:p>
        </p:txBody>
      </p:sp>
      <p:sp>
        <p:nvSpPr>
          <p:cNvPr id="2" name="Title 1">
            <a:extLst>
              <a:ext uri="{FF2B5EF4-FFF2-40B4-BE49-F238E27FC236}">
                <a16:creationId xmlns:a16="http://schemas.microsoft.com/office/drawing/2014/main" id="{697EF417-45ED-4639-B921-E886E00C206A}"/>
              </a:ext>
            </a:extLst>
          </p:cNvPr>
          <p:cNvSpPr>
            <a:spLocks noGrp="1"/>
          </p:cNvSpPr>
          <p:nvPr>
            <p:ph type="title"/>
          </p:nvPr>
        </p:nvSpPr>
        <p:spPr/>
        <p:txBody>
          <a:bodyPr/>
          <a:lstStyle/>
          <a:p>
            <a:r>
              <a:rPr lang="en-IN" dirty="0"/>
              <a:t>How different from Agile</a:t>
            </a:r>
          </a:p>
        </p:txBody>
      </p:sp>
    </p:spTree>
    <p:extLst>
      <p:ext uri="{BB962C8B-B14F-4D97-AF65-F5344CB8AC3E}">
        <p14:creationId xmlns:p14="http://schemas.microsoft.com/office/powerpoint/2010/main" val="2458191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DE73C5-9A8F-4ABD-826A-F47C50F6C799}"/>
              </a:ext>
            </a:extLst>
          </p:cNvPr>
          <p:cNvSpPr>
            <a:spLocks noGrp="1"/>
          </p:cNvSpPr>
          <p:nvPr>
            <p:ph type="title"/>
          </p:nvPr>
        </p:nvSpPr>
        <p:spPr/>
        <p:txBody>
          <a:bodyPr/>
          <a:lstStyle/>
          <a:p>
            <a:r>
              <a:rPr lang="en-IN" dirty="0"/>
              <a:t>Scrum Scale Framework</a:t>
            </a:r>
          </a:p>
        </p:txBody>
      </p:sp>
      <p:pic>
        <p:nvPicPr>
          <p:cNvPr id="6146" name="Picture 2" descr="Scrum At Scale">
            <a:extLst>
              <a:ext uri="{FF2B5EF4-FFF2-40B4-BE49-F238E27FC236}">
                <a16:creationId xmlns:a16="http://schemas.microsoft.com/office/drawing/2014/main" id="{DFB8967D-7884-45C8-AB64-ABB25212C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53" y="1492943"/>
            <a:ext cx="7696200" cy="5194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64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Metamodel Framework</a:t>
            </a:r>
          </a:p>
        </p:txBody>
      </p:sp>
      <p:sp>
        <p:nvSpPr>
          <p:cNvPr id="3" name="Content Placeholder 2">
            <a:extLst>
              <a:ext uri="{FF2B5EF4-FFF2-40B4-BE49-F238E27FC236}">
                <a16:creationId xmlns:a16="http://schemas.microsoft.com/office/drawing/2014/main" id="{641030A6-381C-40E3-B191-38740953D274}"/>
              </a:ext>
            </a:extLst>
          </p:cNvPr>
          <p:cNvSpPr>
            <a:spLocks noGrp="1"/>
          </p:cNvSpPr>
          <p:nvPr>
            <p:ph sz="quarter" idx="12"/>
          </p:nvPr>
        </p:nvSpPr>
        <p:spPr/>
        <p:txBody>
          <a:bodyPr>
            <a:normAutofit/>
          </a:bodyPr>
          <a:lstStyle/>
          <a:p>
            <a:r>
              <a:rPr lang="en-IN" dirty="0" err="1"/>
              <a:t>UML,SysML</a:t>
            </a:r>
            <a:endParaRPr lang="en-IN" dirty="0"/>
          </a:p>
          <a:p>
            <a:r>
              <a:rPr lang="en-IN" dirty="0"/>
              <a:t>Apache </a:t>
            </a:r>
            <a:r>
              <a:rPr lang="en-IN" dirty="0" err="1"/>
              <a:t>MetaModel</a:t>
            </a:r>
            <a:endParaRPr lang="en-IN" dirty="0"/>
          </a:p>
          <a:p>
            <a:endParaRPr lang="en-IN" dirty="0"/>
          </a:p>
        </p:txBody>
      </p:sp>
    </p:spTree>
    <p:extLst>
      <p:ext uri="{BB962C8B-B14F-4D97-AF65-F5344CB8AC3E}">
        <p14:creationId xmlns:p14="http://schemas.microsoft.com/office/powerpoint/2010/main" val="187614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747E5-76F3-47EE-97BD-AEB1B7776FE4}"/>
              </a:ext>
            </a:extLst>
          </p:cNvPr>
          <p:cNvSpPr>
            <a:spLocks noGrp="1"/>
          </p:cNvSpPr>
          <p:nvPr>
            <p:ph type="title"/>
          </p:nvPr>
        </p:nvSpPr>
        <p:spPr/>
        <p:txBody>
          <a:bodyPr/>
          <a:lstStyle/>
          <a:p>
            <a:r>
              <a:rPr lang="en-IN" dirty="0"/>
              <a:t>Governance Framework</a:t>
            </a:r>
          </a:p>
        </p:txBody>
      </p:sp>
      <p:sp>
        <p:nvSpPr>
          <p:cNvPr id="5" name="AutoShape 2" descr="IT Governance Framework">
            <a:extLst>
              <a:ext uri="{FF2B5EF4-FFF2-40B4-BE49-F238E27FC236}">
                <a16:creationId xmlns:a16="http://schemas.microsoft.com/office/drawing/2014/main" id="{EFBFE8EB-AB50-45C8-9A2C-63F9BFB2108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IT Governance Framework">
            <a:extLst>
              <a:ext uri="{FF2B5EF4-FFF2-40B4-BE49-F238E27FC236}">
                <a16:creationId xmlns:a16="http://schemas.microsoft.com/office/drawing/2014/main" id="{0EE4FFBD-7A1E-4194-91AA-F90DE747B19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ACA921A2-0A6E-4B4F-879F-4BEAD168AC5E}"/>
              </a:ext>
            </a:extLst>
          </p:cNvPr>
          <p:cNvPicPr>
            <a:picLocks noChangeAspect="1"/>
          </p:cNvPicPr>
          <p:nvPr/>
        </p:nvPicPr>
        <p:blipFill rotWithShape="1">
          <a:blip r:embed="rId2"/>
          <a:srcRect l="30833" t="26296" r="11667" b="18889"/>
          <a:stretch/>
        </p:blipFill>
        <p:spPr>
          <a:xfrm>
            <a:off x="266700" y="1676400"/>
            <a:ext cx="8610599" cy="4617278"/>
          </a:xfrm>
          <a:prstGeom prst="rect">
            <a:avLst/>
          </a:prstGeom>
        </p:spPr>
      </p:pic>
    </p:spTree>
    <p:extLst>
      <p:ext uri="{BB962C8B-B14F-4D97-AF65-F5344CB8AC3E}">
        <p14:creationId xmlns:p14="http://schemas.microsoft.com/office/powerpoint/2010/main" val="2076659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23097A-4C0A-4852-AFE7-96D5A658E4A9}"/>
              </a:ext>
            </a:extLst>
          </p:cNvPr>
          <p:cNvSpPr>
            <a:spLocks noGrp="1"/>
          </p:cNvSpPr>
          <p:nvPr>
            <p:ph sz="quarter" idx="12"/>
          </p:nvPr>
        </p:nvSpPr>
        <p:spPr/>
        <p:txBody>
          <a:bodyPr/>
          <a:lstStyle/>
          <a:p>
            <a:r>
              <a:rPr lang="en-US" dirty="0"/>
              <a:t>An enterprise architecture framework (EA framework) defines how to create and use an enterprise architecture, which provides principles and practices for creating and using the architecture description of a system. </a:t>
            </a:r>
          </a:p>
          <a:p>
            <a:r>
              <a:rPr lang="en-US" dirty="0"/>
              <a:t>It provides tools and approaches that help enterprise architects to optimize different architecture domains across the enterprise the often fragmented legacy of processes (both manual and automated) into an integrated environment that is responsive to change and supportive of the delivery of the business strategy.</a:t>
            </a:r>
            <a:endParaRPr lang="en-IN" dirty="0"/>
          </a:p>
        </p:txBody>
      </p:sp>
      <p:sp>
        <p:nvSpPr>
          <p:cNvPr id="3" name="Title 2">
            <a:extLst>
              <a:ext uri="{FF2B5EF4-FFF2-40B4-BE49-F238E27FC236}">
                <a16:creationId xmlns:a16="http://schemas.microsoft.com/office/drawing/2014/main" id="{A37BD6E9-0840-4E24-BD57-1AF50338C44C}"/>
              </a:ext>
            </a:extLst>
          </p:cNvPr>
          <p:cNvSpPr>
            <a:spLocks noGrp="1"/>
          </p:cNvSpPr>
          <p:nvPr>
            <p:ph type="title"/>
          </p:nvPr>
        </p:nvSpPr>
        <p:spPr/>
        <p:txBody>
          <a:bodyPr/>
          <a:lstStyle/>
          <a:p>
            <a:r>
              <a:rPr lang="en-IN" dirty="0"/>
              <a:t>Enterprise Architecture Framework</a:t>
            </a:r>
          </a:p>
        </p:txBody>
      </p:sp>
    </p:spTree>
    <p:extLst>
      <p:ext uri="{BB962C8B-B14F-4D97-AF65-F5344CB8AC3E}">
        <p14:creationId xmlns:p14="http://schemas.microsoft.com/office/powerpoint/2010/main" val="263206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BD6E9-0840-4E24-BD57-1AF50338C44C}"/>
              </a:ext>
            </a:extLst>
          </p:cNvPr>
          <p:cNvSpPr>
            <a:spLocks noGrp="1"/>
          </p:cNvSpPr>
          <p:nvPr>
            <p:ph type="title"/>
          </p:nvPr>
        </p:nvSpPr>
        <p:spPr/>
        <p:txBody>
          <a:bodyPr/>
          <a:lstStyle/>
          <a:p>
            <a:r>
              <a:rPr lang="en-IN" dirty="0"/>
              <a:t>Enterprise Architecture Framework</a:t>
            </a:r>
          </a:p>
        </p:txBody>
      </p:sp>
      <p:pic>
        <p:nvPicPr>
          <p:cNvPr id="1026" name="Picture 2" descr="Enterprise Architecture framework">
            <a:extLst>
              <a:ext uri="{FF2B5EF4-FFF2-40B4-BE49-F238E27FC236}">
                <a16:creationId xmlns:a16="http://schemas.microsoft.com/office/drawing/2014/main" id="{BFDB63A4-4C60-47D6-9F63-70C983AED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388" y="1662922"/>
            <a:ext cx="5063412" cy="468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056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F90DE-90CA-426A-8D5C-26AFD4BF554A}"/>
              </a:ext>
            </a:extLst>
          </p:cNvPr>
          <p:cNvSpPr>
            <a:spLocks noGrp="1"/>
          </p:cNvSpPr>
          <p:nvPr>
            <p:ph sz="quarter" idx="12"/>
          </p:nvPr>
        </p:nvSpPr>
        <p:spPr/>
        <p:txBody>
          <a:bodyPr>
            <a:normAutofit fontScale="92500"/>
          </a:bodyPr>
          <a:lstStyle/>
          <a:p>
            <a:r>
              <a:rPr lang="en-US" dirty="0"/>
              <a:t>Architecture Framework is a prefabricated structure that organizes the system architecture of an enterprise into complementary projections called Views. </a:t>
            </a:r>
          </a:p>
          <a:p>
            <a:r>
              <a:rPr lang="en-US" dirty="0"/>
              <a:t>These industry-standard enterprise Architecture Frameworks include three different types of frameworks:</a:t>
            </a:r>
          </a:p>
          <a:p>
            <a:r>
              <a:rPr lang="en-US" dirty="0"/>
              <a:t>Template Framework – Zachman Framework</a:t>
            </a:r>
          </a:p>
          <a:p>
            <a:r>
              <a:rPr lang="en-US" dirty="0"/>
              <a:t>Content Framework, i.e. The Open Group Architecture Framework (TOGAF), the DoD Architecture Framework (</a:t>
            </a:r>
            <a:r>
              <a:rPr lang="en-US" dirty="0" err="1"/>
              <a:t>DoDAF</a:t>
            </a:r>
            <a:r>
              <a:rPr lang="en-US" dirty="0"/>
              <a:t>), the variants (MODAF and NAF), and</a:t>
            </a:r>
          </a:p>
          <a:p>
            <a:r>
              <a:rPr lang="en-US" dirty="0"/>
              <a:t>Unified Profile for EA frameworks from OMG (UDPM, UAF):</a:t>
            </a:r>
            <a:endParaRPr lang="en-IN" dirty="0"/>
          </a:p>
        </p:txBody>
      </p:sp>
      <p:sp>
        <p:nvSpPr>
          <p:cNvPr id="3" name="Title 2">
            <a:extLst>
              <a:ext uri="{FF2B5EF4-FFF2-40B4-BE49-F238E27FC236}">
                <a16:creationId xmlns:a16="http://schemas.microsoft.com/office/drawing/2014/main" id="{3824E842-C75C-4625-B8F3-BC048A1D76F9}"/>
              </a:ext>
            </a:extLst>
          </p:cNvPr>
          <p:cNvSpPr>
            <a:spLocks noGrp="1"/>
          </p:cNvSpPr>
          <p:nvPr>
            <p:ph type="title"/>
          </p:nvPr>
        </p:nvSpPr>
        <p:spPr/>
        <p:txBody>
          <a:bodyPr/>
          <a:lstStyle/>
          <a:p>
            <a:r>
              <a:rPr lang="en-IN" dirty="0"/>
              <a:t>The Major EA Frameworks</a:t>
            </a:r>
          </a:p>
        </p:txBody>
      </p:sp>
    </p:spTree>
    <p:extLst>
      <p:ext uri="{BB962C8B-B14F-4D97-AF65-F5344CB8AC3E}">
        <p14:creationId xmlns:p14="http://schemas.microsoft.com/office/powerpoint/2010/main" val="3743019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C137E2-5426-435F-8877-BB381BC6B816}"/>
              </a:ext>
            </a:extLst>
          </p:cNvPr>
          <p:cNvSpPr>
            <a:spLocks noGrp="1"/>
          </p:cNvSpPr>
          <p:nvPr>
            <p:ph sz="quarter" idx="12"/>
          </p:nvPr>
        </p:nvSpPr>
        <p:spPr/>
        <p:txBody>
          <a:bodyPr/>
          <a:lstStyle/>
          <a:p>
            <a:r>
              <a:rPr lang="en-US" dirty="0"/>
              <a:t>The EA Template Framework is any specific method or process for collecting, managing or using the information that it describes.</a:t>
            </a:r>
          </a:p>
          <a:p>
            <a:pPr lvl="1"/>
            <a:r>
              <a:rPr lang="en-US" dirty="0"/>
              <a:t>Zachman Framework</a:t>
            </a:r>
            <a:endParaRPr lang="en-IN" dirty="0"/>
          </a:p>
        </p:txBody>
      </p:sp>
      <p:sp>
        <p:nvSpPr>
          <p:cNvPr id="3" name="Title 2">
            <a:extLst>
              <a:ext uri="{FF2B5EF4-FFF2-40B4-BE49-F238E27FC236}">
                <a16:creationId xmlns:a16="http://schemas.microsoft.com/office/drawing/2014/main" id="{DE9B410B-5B2A-40A0-B4A6-3C1CE8433176}"/>
              </a:ext>
            </a:extLst>
          </p:cNvPr>
          <p:cNvSpPr>
            <a:spLocks noGrp="1"/>
          </p:cNvSpPr>
          <p:nvPr>
            <p:ph type="title"/>
          </p:nvPr>
        </p:nvSpPr>
        <p:spPr/>
        <p:txBody>
          <a:bodyPr/>
          <a:lstStyle/>
          <a:p>
            <a:r>
              <a:rPr lang="en-IN" dirty="0"/>
              <a:t>EA Template Framework</a:t>
            </a:r>
          </a:p>
        </p:txBody>
      </p:sp>
    </p:spTree>
    <p:extLst>
      <p:ext uri="{BB962C8B-B14F-4D97-AF65-F5344CB8AC3E}">
        <p14:creationId xmlns:p14="http://schemas.microsoft.com/office/powerpoint/2010/main" val="3389400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B5A955-77EA-423E-AB99-FE8D1EFD9C64}"/>
              </a:ext>
            </a:extLst>
          </p:cNvPr>
          <p:cNvSpPr>
            <a:spLocks noGrp="1"/>
          </p:cNvSpPr>
          <p:nvPr>
            <p:ph sz="quarter" idx="12"/>
          </p:nvPr>
        </p:nvSpPr>
        <p:spPr/>
        <p:txBody>
          <a:bodyPr/>
          <a:lstStyle/>
          <a:p>
            <a:r>
              <a:rPr lang="en-US" dirty="0"/>
              <a:t>It is aimed at organizing and analyzing data, solving problems, planning for the future, managing enterprise architecture and creating analytical models.</a:t>
            </a:r>
          </a:p>
          <a:p>
            <a:r>
              <a:rPr lang="en-US" dirty="0"/>
              <a:t>The six rows of the Zachman Framework matrix include:</a:t>
            </a:r>
          </a:p>
          <a:p>
            <a:r>
              <a:rPr lang="en-US" dirty="0"/>
              <a:t>Planner’s view (scope): This row is where you identify the business plan or strategy and establish what issue or concern will be addressed in the matrix.</a:t>
            </a:r>
          </a:p>
          <a:p>
            <a:r>
              <a:rPr lang="en-US" dirty="0"/>
              <a:t>Owner’s view (business concepts): The second row is where you will identify business needs and the resources the business will need to execute the plan.</a:t>
            </a:r>
            <a:endParaRPr lang="en-IN" dirty="0"/>
          </a:p>
        </p:txBody>
      </p:sp>
      <p:sp>
        <p:nvSpPr>
          <p:cNvPr id="3" name="Title 2">
            <a:extLst>
              <a:ext uri="{FF2B5EF4-FFF2-40B4-BE49-F238E27FC236}">
                <a16:creationId xmlns:a16="http://schemas.microsoft.com/office/drawing/2014/main" id="{6B490659-1001-4363-9A89-F73D7E2127C4}"/>
              </a:ext>
            </a:extLst>
          </p:cNvPr>
          <p:cNvSpPr>
            <a:spLocks noGrp="1"/>
          </p:cNvSpPr>
          <p:nvPr>
            <p:ph type="title"/>
          </p:nvPr>
        </p:nvSpPr>
        <p:spPr/>
        <p:txBody>
          <a:bodyPr/>
          <a:lstStyle/>
          <a:p>
            <a:r>
              <a:rPr lang="en-IN" dirty="0"/>
              <a:t>The Zachman Framework</a:t>
            </a:r>
          </a:p>
        </p:txBody>
      </p:sp>
    </p:spTree>
    <p:extLst>
      <p:ext uri="{BB962C8B-B14F-4D97-AF65-F5344CB8AC3E}">
        <p14:creationId xmlns:p14="http://schemas.microsoft.com/office/powerpoint/2010/main" val="460151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B5A955-77EA-423E-AB99-FE8D1EFD9C64}"/>
              </a:ext>
            </a:extLst>
          </p:cNvPr>
          <p:cNvSpPr>
            <a:spLocks noGrp="1"/>
          </p:cNvSpPr>
          <p:nvPr>
            <p:ph sz="quarter" idx="12"/>
          </p:nvPr>
        </p:nvSpPr>
        <p:spPr/>
        <p:txBody>
          <a:bodyPr/>
          <a:lstStyle/>
          <a:p>
            <a:r>
              <a:rPr lang="en-US" dirty="0"/>
              <a:t>Designer’s view (system logic): The third row identifies how the plan will meet the business’ needs. This row corresponds to work done by systems analysts who handle the data, process flows and functions of business processes.</a:t>
            </a:r>
          </a:p>
          <a:p>
            <a:r>
              <a:rPr lang="en-US" dirty="0"/>
              <a:t>Engineer’s perspective (technology physics): The fourth row includes relevant information about how to implement the strategy and what tools, technology, materials and constraints the team will be working with.</a:t>
            </a:r>
            <a:endParaRPr lang="en-IN" dirty="0"/>
          </a:p>
        </p:txBody>
      </p:sp>
      <p:sp>
        <p:nvSpPr>
          <p:cNvPr id="3" name="Title 2">
            <a:extLst>
              <a:ext uri="{FF2B5EF4-FFF2-40B4-BE49-F238E27FC236}">
                <a16:creationId xmlns:a16="http://schemas.microsoft.com/office/drawing/2014/main" id="{6B490659-1001-4363-9A89-F73D7E2127C4}"/>
              </a:ext>
            </a:extLst>
          </p:cNvPr>
          <p:cNvSpPr>
            <a:spLocks noGrp="1"/>
          </p:cNvSpPr>
          <p:nvPr>
            <p:ph type="title"/>
          </p:nvPr>
        </p:nvSpPr>
        <p:spPr/>
        <p:txBody>
          <a:bodyPr/>
          <a:lstStyle/>
          <a:p>
            <a:r>
              <a:rPr lang="en-IN" dirty="0"/>
              <a:t>The Zachman Framework</a:t>
            </a:r>
          </a:p>
        </p:txBody>
      </p:sp>
    </p:spTree>
    <p:extLst>
      <p:ext uri="{BB962C8B-B14F-4D97-AF65-F5344CB8AC3E}">
        <p14:creationId xmlns:p14="http://schemas.microsoft.com/office/powerpoint/2010/main" val="3416158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B5A955-77EA-423E-AB99-FE8D1EFD9C64}"/>
              </a:ext>
            </a:extLst>
          </p:cNvPr>
          <p:cNvSpPr>
            <a:spLocks noGrp="1"/>
          </p:cNvSpPr>
          <p:nvPr>
            <p:ph sz="quarter" idx="12"/>
          </p:nvPr>
        </p:nvSpPr>
        <p:spPr/>
        <p:txBody>
          <a:bodyPr/>
          <a:lstStyle/>
          <a:p>
            <a:r>
              <a:rPr lang="en-US" dirty="0"/>
              <a:t>Technician’s perspective (component assembly): This row is where you will include representations of requirements for products, services or hardware.</a:t>
            </a:r>
          </a:p>
          <a:p>
            <a:r>
              <a:rPr lang="en-US" dirty="0"/>
              <a:t>User’s view (operations classes): The final row includes information about the functioning system and how it works in the IT or business environment.</a:t>
            </a:r>
            <a:endParaRPr lang="en-IN" dirty="0"/>
          </a:p>
        </p:txBody>
      </p:sp>
      <p:sp>
        <p:nvSpPr>
          <p:cNvPr id="3" name="Title 2">
            <a:extLst>
              <a:ext uri="{FF2B5EF4-FFF2-40B4-BE49-F238E27FC236}">
                <a16:creationId xmlns:a16="http://schemas.microsoft.com/office/drawing/2014/main" id="{6B490659-1001-4363-9A89-F73D7E2127C4}"/>
              </a:ext>
            </a:extLst>
          </p:cNvPr>
          <p:cNvSpPr>
            <a:spLocks noGrp="1"/>
          </p:cNvSpPr>
          <p:nvPr>
            <p:ph type="title"/>
          </p:nvPr>
        </p:nvSpPr>
        <p:spPr/>
        <p:txBody>
          <a:bodyPr/>
          <a:lstStyle/>
          <a:p>
            <a:r>
              <a:rPr lang="en-IN" dirty="0"/>
              <a:t>The Zachman Framework</a:t>
            </a:r>
          </a:p>
        </p:txBody>
      </p:sp>
    </p:spTree>
    <p:extLst>
      <p:ext uri="{BB962C8B-B14F-4D97-AF65-F5344CB8AC3E}">
        <p14:creationId xmlns:p14="http://schemas.microsoft.com/office/powerpoint/2010/main" val="840898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B5A955-77EA-423E-AB99-FE8D1EFD9C64}"/>
              </a:ext>
            </a:extLst>
          </p:cNvPr>
          <p:cNvSpPr>
            <a:spLocks noGrp="1"/>
          </p:cNvSpPr>
          <p:nvPr>
            <p:ph sz="quarter" idx="12"/>
          </p:nvPr>
        </p:nvSpPr>
        <p:spPr/>
        <p:txBody>
          <a:bodyPr>
            <a:normAutofit lnSpcReduction="10000"/>
          </a:bodyPr>
          <a:lstStyle/>
          <a:p>
            <a:r>
              <a:rPr lang="en-US" dirty="0"/>
              <a:t>The six columns of the Zachman Framework template include all of the questions that you’ll ask during the process:</a:t>
            </a:r>
          </a:p>
          <a:p>
            <a:r>
              <a:rPr lang="en-US" dirty="0"/>
              <a:t>What (data): This is where you establish what business data, information and requirements are necessary for the project.</a:t>
            </a:r>
          </a:p>
          <a:p>
            <a:r>
              <a:rPr lang="en-US" dirty="0"/>
              <a:t>How (function): The “how” or “function” column identifies how processes work and impact the business.</a:t>
            </a:r>
          </a:p>
          <a:p>
            <a:r>
              <a:rPr lang="en-US" dirty="0"/>
              <a:t>Where (network): This column includes the “where,” which includes all system networks and relevant locations where business operations take place.</a:t>
            </a:r>
            <a:endParaRPr lang="en-IN" dirty="0"/>
          </a:p>
        </p:txBody>
      </p:sp>
      <p:sp>
        <p:nvSpPr>
          <p:cNvPr id="3" name="Title 2">
            <a:extLst>
              <a:ext uri="{FF2B5EF4-FFF2-40B4-BE49-F238E27FC236}">
                <a16:creationId xmlns:a16="http://schemas.microsoft.com/office/drawing/2014/main" id="{6B490659-1001-4363-9A89-F73D7E2127C4}"/>
              </a:ext>
            </a:extLst>
          </p:cNvPr>
          <p:cNvSpPr>
            <a:spLocks noGrp="1"/>
          </p:cNvSpPr>
          <p:nvPr>
            <p:ph type="title"/>
          </p:nvPr>
        </p:nvSpPr>
        <p:spPr/>
        <p:txBody>
          <a:bodyPr/>
          <a:lstStyle/>
          <a:p>
            <a:r>
              <a:rPr lang="en-IN" dirty="0"/>
              <a:t>The Zachman Framework</a:t>
            </a:r>
          </a:p>
        </p:txBody>
      </p:sp>
    </p:spTree>
    <p:extLst>
      <p:ext uri="{BB962C8B-B14F-4D97-AF65-F5344CB8AC3E}">
        <p14:creationId xmlns:p14="http://schemas.microsoft.com/office/powerpoint/2010/main" val="221186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B5A955-77EA-423E-AB99-FE8D1EFD9C64}"/>
              </a:ext>
            </a:extLst>
          </p:cNvPr>
          <p:cNvSpPr>
            <a:spLocks noGrp="1"/>
          </p:cNvSpPr>
          <p:nvPr>
            <p:ph sz="quarter" idx="12"/>
          </p:nvPr>
        </p:nvSpPr>
        <p:spPr/>
        <p:txBody>
          <a:bodyPr>
            <a:normAutofit/>
          </a:bodyPr>
          <a:lstStyle/>
          <a:p>
            <a:r>
              <a:rPr lang="en-US" dirty="0"/>
              <a:t>Who (people): In column four you will identify the key stakeholders and determine all of the relevant personnel for the project.</a:t>
            </a:r>
          </a:p>
          <a:p>
            <a:r>
              <a:rPr lang="en-US" dirty="0"/>
              <a:t>When (time): Column five is where you will identify when and at what time business processes are performed in the company.</a:t>
            </a:r>
          </a:p>
          <a:p>
            <a:r>
              <a:rPr lang="en-US" dirty="0"/>
              <a:t>Why (motivation): The final column is where you will identify why you chose the final solution and what the motivation is behind the initiative or project.</a:t>
            </a:r>
            <a:endParaRPr lang="en-IN" dirty="0"/>
          </a:p>
        </p:txBody>
      </p:sp>
      <p:sp>
        <p:nvSpPr>
          <p:cNvPr id="3" name="Title 2">
            <a:extLst>
              <a:ext uri="{FF2B5EF4-FFF2-40B4-BE49-F238E27FC236}">
                <a16:creationId xmlns:a16="http://schemas.microsoft.com/office/drawing/2014/main" id="{6B490659-1001-4363-9A89-F73D7E2127C4}"/>
              </a:ext>
            </a:extLst>
          </p:cNvPr>
          <p:cNvSpPr>
            <a:spLocks noGrp="1"/>
          </p:cNvSpPr>
          <p:nvPr>
            <p:ph type="title"/>
          </p:nvPr>
        </p:nvSpPr>
        <p:spPr/>
        <p:txBody>
          <a:bodyPr/>
          <a:lstStyle/>
          <a:p>
            <a:r>
              <a:rPr lang="en-IN" dirty="0"/>
              <a:t>The Zachman Framework</a:t>
            </a:r>
          </a:p>
        </p:txBody>
      </p:sp>
    </p:spTree>
    <p:extLst>
      <p:ext uri="{BB962C8B-B14F-4D97-AF65-F5344CB8AC3E}">
        <p14:creationId xmlns:p14="http://schemas.microsoft.com/office/powerpoint/2010/main" val="3232457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90659-1001-4363-9A89-F73D7E2127C4}"/>
              </a:ext>
            </a:extLst>
          </p:cNvPr>
          <p:cNvSpPr>
            <a:spLocks noGrp="1"/>
          </p:cNvSpPr>
          <p:nvPr>
            <p:ph type="title"/>
          </p:nvPr>
        </p:nvSpPr>
        <p:spPr/>
        <p:txBody>
          <a:bodyPr anchor="b">
            <a:normAutofit/>
          </a:bodyPr>
          <a:lstStyle/>
          <a:p>
            <a:r>
              <a:rPr lang="en-IN" dirty="0"/>
              <a:t>The Zachman Framework</a:t>
            </a:r>
          </a:p>
        </p:txBody>
      </p:sp>
      <p:pic>
        <p:nvPicPr>
          <p:cNvPr id="6" name="Picture 2">
            <a:extLst>
              <a:ext uri="{FF2B5EF4-FFF2-40B4-BE49-F238E27FC236}">
                <a16:creationId xmlns:a16="http://schemas.microsoft.com/office/drawing/2014/main" id="{B7140CAE-67B9-41B2-A09D-E2B564E56B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6" t="4879" r="3509" b="4420"/>
          <a:stretch/>
        </p:blipFill>
        <p:spPr bwMode="auto">
          <a:xfrm>
            <a:off x="405339" y="1424473"/>
            <a:ext cx="8149565"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934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6D73-4202-4028-ADC1-6913DD820823}"/>
              </a:ext>
            </a:extLst>
          </p:cNvPr>
          <p:cNvSpPr>
            <a:spLocks noGrp="1"/>
          </p:cNvSpPr>
          <p:nvPr>
            <p:ph type="title"/>
          </p:nvPr>
        </p:nvSpPr>
        <p:spPr/>
        <p:txBody>
          <a:bodyPr/>
          <a:lstStyle/>
          <a:p>
            <a:r>
              <a:rPr lang="en-IN" dirty="0"/>
              <a:t>Governance Framework</a:t>
            </a:r>
          </a:p>
        </p:txBody>
      </p:sp>
      <p:sp>
        <p:nvSpPr>
          <p:cNvPr id="3" name="Content Placeholder 2">
            <a:extLst>
              <a:ext uri="{FF2B5EF4-FFF2-40B4-BE49-F238E27FC236}">
                <a16:creationId xmlns:a16="http://schemas.microsoft.com/office/drawing/2014/main" id="{641030A6-381C-40E3-B191-38740953D274}"/>
              </a:ext>
            </a:extLst>
          </p:cNvPr>
          <p:cNvSpPr>
            <a:spLocks noGrp="1"/>
          </p:cNvSpPr>
          <p:nvPr>
            <p:ph sz="quarter" idx="12"/>
          </p:nvPr>
        </p:nvSpPr>
        <p:spPr/>
        <p:txBody>
          <a:bodyPr>
            <a:normAutofit/>
          </a:bodyPr>
          <a:lstStyle/>
          <a:p>
            <a:r>
              <a:rPr lang="en-US" dirty="0"/>
              <a:t>COBIT: the acronym refers Control Objectives for Information and Related Technology.</a:t>
            </a:r>
          </a:p>
          <a:p>
            <a:r>
              <a:rPr lang="en-US" dirty="0"/>
              <a:t>ITIL: it is most widely adopted IT service management framework in the world.</a:t>
            </a:r>
          </a:p>
          <a:p>
            <a:r>
              <a:rPr lang="en-US" dirty="0"/>
              <a:t>COSO: it is framework for corporate governance.</a:t>
            </a:r>
          </a:p>
          <a:p>
            <a:r>
              <a:rPr lang="en-US" dirty="0"/>
              <a:t>CMMI: this acronym stands for Capability Maturity Model integration.</a:t>
            </a:r>
          </a:p>
          <a:p>
            <a:r>
              <a:rPr lang="en-US" dirty="0"/>
              <a:t>FAIR: it refers Factor analysis of Information Risk. It is risk management frameworks help organizations analyze, understand, and measure information risk.</a:t>
            </a:r>
            <a:endParaRPr lang="en-IN" dirty="0"/>
          </a:p>
        </p:txBody>
      </p:sp>
    </p:spTree>
    <p:extLst>
      <p:ext uri="{BB962C8B-B14F-4D97-AF65-F5344CB8AC3E}">
        <p14:creationId xmlns:p14="http://schemas.microsoft.com/office/powerpoint/2010/main" val="1080211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4F9F4-5756-4468-9724-957B8CFD9CEB}"/>
              </a:ext>
            </a:extLst>
          </p:cNvPr>
          <p:cNvSpPr>
            <a:spLocks noGrp="1"/>
          </p:cNvSpPr>
          <p:nvPr>
            <p:ph sz="quarter" idx="12"/>
          </p:nvPr>
        </p:nvSpPr>
        <p:spPr/>
        <p:txBody>
          <a:bodyPr/>
          <a:lstStyle/>
          <a:p>
            <a:r>
              <a:rPr lang="en-US" dirty="0"/>
              <a:t>The Open Group Architecture Framework (TOGAF) is a framework - a detailed method and a set of supporting tools for planning, developing, maintaining and gaining value from an Enterprise Architecture.</a:t>
            </a:r>
          </a:p>
          <a:p>
            <a:r>
              <a:rPr lang="en-US" dirty="0"/>
              <a:t>It may be used freely by any organization wishing to develop enterprise architecture for use within that organization.</a:t>
            </a:r>
            <a:endParaRPr lang="en-IN" dirty="0"/>
          </a:p>
        </p:txBody>
      </p:sp>
      <p:sp>
        <p:nvSpPr>
          <p:cNvPr id="2" name="Title 1">
            <a:extLst>
              <a:ext uri="{FF2B5EF4-FFF2-40B4-BE49-F238E27FC236}">
                <a16:creationId xmlns:a16="http://schemas.microsoft.com/office/drawing/2014/main" id="{F64C4C5B-CCFA-4485-9A26-880291B2EFBC}"/>
              </a:ext>
            </a:extLst>
          </p:cNvPr>
          <p:cNvSpPr>
            <a:spLocks noGrp="1"/>
          </p:cNvSpPr>
          <p:nvPr>
            <p:ph type="title"/>
          </p:nvPr>
        </p:nvSpPr>
        <p:spPr/>
        <p:txBody>
          <a:bodyPr/>
          <a:lstStyle/>
          <a:p>
            <a:r>
              <a:rPr lang="en-IN" dirty="0"/>
              <a:t>TOGAF </a:t>
            </a:r>
          </a:p>
        </p:txBody>
      </p:sp>
    </p:spTree>
    <p:extLst>
      <p:ext uri="{BB962C8B-B14F-4D97-AF65-F5344CB8AC3E}">
        <p14:creationId xmlns:p14="http://schemas.microsoft.com/office/powerpoint/2010/main" val="924709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799DC2-038E-4955-956B-BE8EE148FD77}"/>
              </a:ext>
            </a:extLst>
          </p:cNvPr>
          <p:cNvSpPr>
            <a:spLocks noGrp="1"/>
          </p:cNvSpPr>
          <p:nvPr>
            <p:ph sz="quarter" idx="12"/>
          </p:nvPr>
        </p:nvSpPr>
        <p:spPr/>
        <p:txBody>
          <a:bodyPr>
            <a:normAutofit fontScale="77500" lnSpcReduction="20000"/>
          </a:bodyPr>
          <a:lstStyle/>
          <a:p>
            <a:r>
              <a:rPr lang="en-US" dirty="0"/>
              <a:t>The Architecture Development Method(ADM)</a:t>
            </a:r>
          </a:p>
          <a:p>
            <a:pPr lvl="1"/>
            <a:r>
              <a:rPr lang="en-US" dirty="0"/>
              <a:t>Purpose: How to manage enterprise architecture?</a:t>
            </a:r>
          </a:p>
          <a:p>
            <a:r>
              <a:rPr lang="en-US" dirty="0"/>
              <a:t>ADM Guidelines and Techniques</a:t>
            </a:r>
          </a:p>
          <a:p>
            <a:pPr lvl="1"/>
            <a:r>
              <a:rPr lang="en-US" dirty="0"/>
              <a:t>Purpose: How do we apply the ADM?</a:t>
            </a:r>
          </a:p>
          <a:p>
            <a:r>
              <a:rPr lang="en-US" dirty="0"/>
              <a:t>Architecture Content Framework: Deliverables, artifacts, building blocks</a:t>
            </a:r>
          </a:p>
          <a:p>
            <a:pPr lvl="1"/>
            <a:r>
              <a:rPr lang="en-US" dirty="0"/>
              <a:t>Purpose: How do we map all necessary information?</a:t>
            </a:r>
          </a:p>
          <a:p>
            <a:r>
              <a:rPr lang="en-US" dirty="0"/>
              <a:t>The Enterprise Continuum: The Architecture Repository</a:t>
            </a:r>
          </a:p>
          <a:p>
            <a:pPr lvl="1"/>
            <a:r>
              <a:rPr lang="en-US" dirty="0"/>
              <a:t>Purpose: How can we maximize recycling of existing architectures?</a:t>
            </a:r>
          </a:p>
          <a:p>
            <a:r>
              <a:rPr lang="en-US" dirty="0"/>
              <a:t>TOGAF Reference Models</a:t>
            </a:r>
          </a:p>
          <a:p>
            <a:pPr lvl="1"/>
            <a:r>
              <a:rPr lang="en-US" dirty="0"/>
              <a:t>Purpose: How do we build on industry-practice models?</a:t>
            </a:r>
          </a:p>
          <a:p>
            <a:r>
              <a:rPr lang="en-US" dirty="0"/>
              <a:t>The Architecture Capability Framework: Establishing an EA Capability</a:t>
            </a:r>
          </a:p>
          <a:p>
            <a:pPr lvl="1"/>
            <a:r>
              <a:rPr lang="en-US" dirty="0"/>
              <a:t>Purpose: How do we design our enterprise architecture?</a:t>
            </a:r>
            <a:endParaRPr lang="en-IN" dirty="0"/>
          </a:p>
        </p:txBody>
      </p:sp>
      <p:sp>
        <p:nvSpPr>
          <p:cNvPr id="3" name="Title 2">
            <a:extLst>
              <a:ext uri="{FF2B5EF4-FFF2-40B4-BE49-F238E27FC236}">
                <a16:creationId xmlns:a16="http://schemas.microsoft.com/office/drawing/2014/main" id="{5A68AAA7-F1AB-41D8-9F5A-4E82DC07D751}"/>
              </a:ext>
            </a:extLst>
          </p:cNvPr>
          <p:cNvSpPr>
            <a:spLocks noGrp="1"/>
          </p:cNvSpPr>
          <p:nvPr>
            <p:ph type="title"/>
          </p:nvPr>
        </p:nvSpPr>
        <p:spPr/>
        <p:txBody>
          <a:bodyPr/>
          <a:lstStyle/>
          <a:p>
            <a:r>
              <a:rPr lang="en-IN" dirty="0"/>
              <a:t>TOGAF Components</a:t>
            </a:r>
          </a:p>
        </p:txBody>
      </p:sp>
    </p:spTree>
    <p:extLst>
      <p:ext uri="{BB962C8B-B14F-4D97-AF65-F5344CB8AC3E}">
        <p14:creationId xmlns:p14="http://schemas.microsoft.com/office/powerpoint/2010/main" val="2261728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1A125-CAF0-4C55-A550-B108B0882B3D}"/>
              </a:ext>
            </a:extLst>
          </p:cNvPr>
          <p:cNvSpPr>
            <a:spLocks noGrp="1"/>
          </p:cNvSpPr>
          <p:nvPr>
            <p:ph sz="quarter" idx="12"/>
          </p:nvPr>
        </p:nvSpPr>
        <p:spPr/>
        <p:txBody>
          <a:bodyPr/>
          <a:lstStyle/>
          <a:p>
            <a:r>
              <a:rPr lang="en-US" dirty="0"/>
              <a:t>The TOGAF Architecture Development Method (ADM) provides a tested and repeatable process for developing architectures. </a:t>
            </a:r>
          </a:p>
          <a:p>
            <a:r>
              <a:rPr lang="en-US" dirty="0"/>
              <a:t>It is a generic method for architecture development that is designed to deal with most systems. </a:t>
            </a:r>
          </a:p>
          <a:p>
            <a:r>
              <a:rPr lang="en-US" dirty="0"/>
              <a:t>However, it will often be necessary to modify or extend the ADM to suit specific needs. </a:t>
            </a:r>
          </a:p>
          <a:p>
            <a:r>
              <a:rPr lang="en-US" dirty="0"/>
              <a:t>One of the tasks before applying the ADM is to review its components for applicability, and then tailor them as appropriate.</a:t>
            </a:r>
            <a:endParaRPr lang="en-IN" dirty="0"/>
          </a:p>
        </p:txBody>
      </p:sp>
      <p:sp>
        <p:nvSpPr>
          <p:cNvPr id="3" name="Title 2">
            <a:extLst>
              <a:ext uri="{FF2B5EF4-FFF2-40B4-BE49-F238E27FC236}">
                <a16:creationId xmlns:a16="http://schemas.microsoft.com/office/drawing/2014/main" id="{E23745C9-B965-4FC5-B049-9760736193FF}"/>
              </a:ext>
            </a:extLst>
          </p:cNvPr>
          <p:cNvSpPr>
            <a:spLocks noGrp="1"/>
          </p:cNvSpPr>
          <p:nvPr>
            <p:ph type="title"/>
          </p:nvPr>
        </p:nvSpPr>
        <p:spPr/>
        <p:txBody>
          <a:bodyPr/>
          <a:lstStyle/>
          <a:p>
            <a:r>
              <a:rPr lang="en-US" dirty="0"/>
              <a:t>TOGAF Architecture Development Method (ADM)</a:t>
            </a:r>
            <a:endParaRPr lang="en-IN" dirty="0"/>
          </a:p>
        </p:txBody>
      </p:sp>
    </p:spTree>
    <p:extLst>
      <p:ext uri="{BB962C8B-B14F-4D97-AF65-F5344CB8AC3E}">
        <p14:creationId xmlns:p14="http://schemas.microsoft.com/office/powerpoint/2010/main" val="3521884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3745C9-B965-4FC5-B049-9760736193FF}"/>
              </a:ext>
            </a:extLst>
          </p:cNvPr>
          <p:cNvSpPr>
            <a:spLocks noGrp="1"/>
          </p:cNvSpPr>
          <p:nvPr>
            <p:ph type="title"/>
          </p:nvPr>
        </p:nvSpPr>
        <p:spPr/>
        <p:txBody>
          <a:bodyPr/>
          <a:lstStyle/>
          <a:p>
            <a:r>
              <a:rPr lang="en-US" dirty="0"/>
              <a:t>TOGAF Architecture Development Method (ADM)</a:t>
            </a:r>
            <a:endParaRPr lang="en-IN" dirty="0"/>
          </a:p>
        </p:txBody>
      </p:sp>
      <p:pic>
        <p:nvPicPr>
          <p:cNvPr id="5122" name="Picture 2" descr="Architecture Development Method (ADM) 1">
            <a:extLst>
              <a:ext uri="{FF2B5EF4-FFF2-40B4-BE49-F238E27FC236}">
                <a16:creationId xmlns:a16="http://schemas.microsoft.com/office/drawing/2014/main" id="{2841123D-8D74-4552-81AD-348727168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7073"/>
            <a:ext cx="7010400" cy="5313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371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1A125-CAF0-4C55-A550-B108B0882B3D}"/>
              </a:ext>
            </a:extLst>
          </p:cNvPr>
          <p:cNvSpPr>
            <a:spLocks noGrp="1"/>
          </p:cNvSpPr>
          <p:nvPr>
            <p:ph sz="quarter" idx="12"/>
          </p:nvPr>
        </p:nvSpPr>
        <p:spPr/>
        <p:txBody>
          <a:bodyPr/>
          <a:lstStyle/>
          <a:p>
            <a:r>
              <a:rPr lang="en-US" b="1" dirty="0">
                <a:solidFill>
                  <a:srgbClr val="FF0000"/>
                </a:solidFill>
              </a:rPr>
              <a:t>The Preliminary Phase </a:t>
            </a:r>
            <a:r>
              <a:rPr lang="en-US" dirty="0"/>
              <a:t>describes the preparation and initiation activities required to prepare to meet the operational directive for a new architecture, including the definition of an organization-specific architecture framework and the definition of principles.</a:t>
            </a:r>
          </a:p>
          <a:p>
            <a:r>
              <a:rPr lang="en-US" b="1" dirty="0">
                <a:solidFill>
                  <a:srgbClr val="FF0000"/>
                </a:solidFill>
              </a:rPr>
              <a:t>Phase A:</a:t>
            </a:r>
            <a:r>
              <a:rPr lang="en-US" dirty="0"/>
              <a:t> Architecture Vision describes the initial phase of an architecture development cycle.</a:t>
            </a:r>
          </a:p>
          <a:p>
            <a:r>
              <a:rPr lang="en-US" dirty="0"/>
              <a:t>It includes information about defining the scope, identifying the stakeholders, creating the architecture vision, and obtaining approvals.</a:t>
            </a:r>
            <a:endParaRPr lang="en-IN" dirty="0"/>
          </a:p>
        </p:txBody>
      </p:sp>
      <p:sp>
        <p:nvSpPr>
          <p:cNvPr id="3" name="Title 2">
            <a:extLst>
              <a:ext uri="{FF2B5EF4-FFF2-40B4-BE49-F238E27FC236}">
                <a16:creationId xmlns:a16="http://schemas.microsoft.com/office/drawing/2014/main" id="{E23745C9-B965-4FC5-B049-9760736193FF}"/>
              </a:ext>
            </a:extLst>
          </p:cNvPr>
          <p:cNvSpPr>
            <a:spLocks noGrp="1"/>
          </p:cNvSpPr>
          <p:nvPr>
            <p:ph type="title"/>
          </p:nvPr>
        </p:nvSpPr>
        <p:spPr/>
        <p:txBody>
          <a:bodyPr/>
          <a:lstStyle/>
          <a:p>
            <a:r>
              <a:rPr lang="en-US" dirty="0"/>
              <a:t>TOGAF Architecture Development Method (ADM)</a:t>
            </a:r>
            <a:endParaRPr lang="en-IN" dirty="0"/>
          </a:p>
        </p:txBody>
      </p:sp>
    </p:spTree>
    <p:extLst>
      <p:ext uri="{BB962C8B-B14F-4D97-AF65-F5344CB8AC3E}">
        <p14:creationId xmlns:p14="http://schemas.microsoft.com/office/powerpoint/2010/main" val="2300889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1A125-CAF0-4C55-A550-B108B0882B3D}"/>
              </a:ext>
            </a:extLst>
          </p:cNvPr>
          <p:cNvSpPr>
            <a:spLocks noGrp="1"/>
          </p:cNvSpPr>
          <p:nvPr>
            <p:ph sz="quarter" idx="12"/>
          </p:nvPr>
        </p:nvSpPr>
        <p:spPr/>
        <p:txBody>
          <a:bodyPr/>
          <a:lstStyle/>
          <a:p>
            <a:r>
              <a:rPr lang="en-US" b="1" dirty="0">
                <a:solidFill>
                  <a:srgbClr val="FF0000"/>
                </a:solidFill>
              </a:rPr>
              <a:t>Phase B: </a:t>
            </a:r>
            <a:r>
              <a:rPr lang="en-US" dirty="0"/>
              <a:t>Business Architecture describes the development of a business architecture to support an agreed architecture vision</a:t>
            </a:r>
            <a:r>
              <a:rPr lang="en-US" b="1" dirty="0">
                <a:solidFill>
                  <a:srgbClr val="FF0000"/>
                </a:solidFill>
              </a:rPr>
              <a:t>.</a:t>
            </a:r>
          </a:p>
          <a:p>
            <a:endParaRPr lang="en-US" b="1" dirty="0">
              <a:solidFill>
                <a:srgbClr val="FF0000"/>
              </a:solidFill>
            </a:endParaRPr>
          </a:p>
          <a:p>
            <a:r>
              <a:rPr lang="en-US" b="1" dirty="0">
                <a:solidFill>
                  <a:srgbClr val="FF0000"/>
                </a:solidFill>
              </a:rPr>
              <a:t>Phase C</a:t>
            </a:r>
            <a:r>
              <a:rPr lang="en-US" dirty="0"/>
              <a:t>: Information Systems Architectures describes the development of information systems architectures for an architecture project, including the development of data and application architectures.</a:t>
            </a:r>
            <a:endParaRPr lang="en-IN" dirty="0"/>
          </a:p>
        </p:txBody>
      </p:sp>
      <p:sp>
        <p:nvSpPr>
          <p:cNvPr id="3" name="Title 2">
            <a:extLst>
              <a:ext uri="{FF2B5EF4-FFF2-40B4-BE49-F238E27FC236}">
                <a16:creationId xmlns:a16="http://schemas.microsoft.com/office/drawing/2014/main" id="{E23745C9-B965-4FC5-B049-9760736193FF}"/>
              </a:ext>
            </a:extLst>
          </p:cNvPr>
          <p:cNvSpPr>
            <a:spLocks noGrp="1"/>
          </p:cNvSpPr>
          <p:nvPr>
            <p:ph type="title"/>
          </p:nvPr>
        </p:nvSpPr>
        <p:spPr/>
        <p:txBody>
          <a:bodyPr/>
          <a:lstStyle/>
          <a:p>
            <a:r>
              <a:rPr lang="en-US" dirty="0"/>
              <a:t>TOGAF Architecture Development Method (ADM)</a:t>
            </a:r>
            <a:endParaRPr lang="en-IN" dirty="0"/>
          </a:p>
        </p:txBody>
      </p:sp>
    </p:spTree>
    <p:extLst>
      <p:ext uri="{BB962C8B-B14F-4D97-AF65-F5344CB8AC3E}">
        <p14:creationId xmlns:p14="http://schemas.microsoft.com/office/powerpoint/2010/main" val="1359875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1A125-CAF0-4C55-A550-B108B0882B3D}"/>
              </a:ext>
            </a:extLst>
          </p:cNvPr>
          <p:cNvSpPr>
            <a:spLocks noGrp="1"/>
          </p:cNvSpPr>
          <p:nvPr>
            <p:ph sz="quarter" idx="12"/>
          </p:nvPr>
        </p:nvSpPr>
        <p:spPr/>
        <p:txBody>
          <a:bodyPr/>
          <a:lstStyle/>
          <a:p>
            <a:r>
              <a:rPr lang="en-US" b="1" dirty="0">
                <a:solidFill>
                  <a:srgbClr val="FF0000"/>
                </a:solidFill>
              </a:rPr>
              <a:t>Phase D: </a:t>
            </a:r>
            <a:r>
              <a:rPr lang="en-US" dirty="0"/>
              <a:t>Technology Architecture describes the development of the technology architecture for an architecture project.</a:t>
            </a:r>
          </a:p>
          <a:p>
            <a:r>
              <a:rPr lang="en-US" b="1" dirty="0">
                <a:solidFill>
                  <a:srgbClr val="FF0000"/>
                </a:solidFill>
              </a:rPr>
              <a:t>Phase E: </a:t>
            </a:r>
            <a:r>
              <a:rPr lang="en-US" dirty="0"/>
              <a:t>Opportunities and Solutions conducts initial implementation planning and identifies delivery vehicles for the architecture defined in the previous phases.</a:t>
            </a:r>
          </a:p>
          <a:p>
            <a:r>
              <a:rPr lang="en-US" b="1" dirty="0">
                <a:solidFill>
                  <a:srgbClr val="FF0000"/>
                </a:solidFill>
              </a:rPr>
              <a:t>Phase F: </a:t>
            </a:r>
            <a:r>
              <a:rPr lang="en-US" dirty="0"/>
              <a:t>Migration Planning addresses the formulation of a set of detailed sequences of transition architectures with a supporting implementation and migration plan.</a:t>
            </a:r>
            <a:endParaRPr lang="en-IN" dirty="0"/>
          </a:p>
        </p:txBody>
      </p:sp>
      <p:sp>
        <p:nvSpPr>
          <p:cNvPr id="3" name="Title 2">
            <a:extLst>
              <a:ext uri="{FF2B5EF4-FFF2-40B4-BE49-F238E27FC236}">
                <a16:creationId xmlns:a16="http://schemas.microsoft.com/office/drawing/2014/main" id="{E23745C9-B965-4FC5-B049-9760736193FF}"/>
              </a:ext>
            </a:extLst>
          </p:cNvPr>
          <p:cNvSpPr>
            <a:spLocks noGrp="1"/>
          </p:cNvSpPr>
          <p:nvPr>
            <p:ph type="title"/>
          </p:nvPr>
        </p:nvSpPr>
        <p:spPr/>
        <p:txBody>
          <a:bodyPr/>
          <a:lstStyle/>
          <a:p>
            <a:r>
              <a:rPr lang="en-US" dirty="0"/>
              <a:t>TOGAF Architecture Development Method (ADM)</a:t>
            </a:r>
            <a:endParaRPr lang="en-IN" dirty="0"/>
          </a:p>
        </p:txBody>
      </p:sp>
    </p:spTree>
    <p:extLst>
      <p:ext uri="{BB962C8B-B14F-4D97-AF65-F5344CB8AC3E}">
        <p14:creationId xmlns:p14="http://schemas.microsoft.com/office/powerpoint/2010/main" val="1665139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11A125-CAF0-4C55-A550-B108B0882B3D}"/>
              </a:ext>
            </a:extLst>
          </p:cNvPr>
          <p:cNvSpPr>
            <a:spLocks noGrp="1"/>
          </p:cNvSpPr>
          <p:nvPr>
            <p:ph sz="quarter" idx="12"/>
          </p:nvPr>
        </p:nvSpPr>
        <p:spPr/>
        <p:txBody>
          <a:bodyPr/>
          <a:lstStyle/>
          <a:p>
            <a:r>
              <a:rPr lang="en-US" b="1" dirty="0">
                <a:solidFill>
                  <a:srgbClr val="FF0000"/>
                </a:solidFill>
              </a:rPr>
              <a:t>Phase G: </a:t>
            </a:r>
            <a:r>
              <a:rPr lang="en-US" dirty="0"/>
              <a:t>Implementation Governance provides an architectural oversight of the implementation</a:t>
            </a:r>
            <a:r>
              <a:rPr lang="en-US" b="1" dirty="0">
                <a:solidFill>
                  <a:srgbClr val="FF0000"/>
                </a:solidFill>
              </a:rPr>
              <a:t>.</a:t>
            </a:r>
          </a:p>
          <a:p>
            <a:r>
              <a:rPr lang="en-US" b="1" dirty="0">
                <a:solidFill>
                  <a:srgbClr val="FF0000"/>
                </a:solidFill>
              </a:rPr>
              <a:t>Phase H: </a:t>
            </a:r>
            <a:r>
              <a:rPr lang="en-US" dirty="0"/>
              <a:t>Architecture Change Management establishes procedures for managing change to the new architecture</a:t>
            </a:r>
            <a:r>
              <a:rPr lang="en-US" b="1" dirty="0">
                <a:solidFill>
                  <a:srgbClr val="FF0000"/>
                </a:solidFill>
              </a:rPr>
              <a:t>.</a:t>
            </a:r>
          </a:p>
          <a:p>
            <a:r>
              <a:rPr lang="en-US" b="1" dirty="0">
                <a:solidFill>
                  <a:srgbClr val="FF0000"/>
                </a:solidFill>
              </a:rPr>
              <a:t>Requirements Management examines </a:t>
            </a:r>
            <a:r>
              <a:rPr lang="en-US" dirty="0"/>
              <a:t>the process of managing architecture requirements throughout the ADM</a:t>
            </a:r>
            <a:endParaRPr lang="en-IN" dirty="0"/>
          </a:p>
        </p:txBody>
      </p:sp>
      <p:sp>
        <p:nvSpPr>
          <p:cNvPr id="3" name="Title 2">
            <a:extLst>
              <a:ext uri="{FF2B5EF4-FFF2-40B4-BE49-F238E27FC236}">
                <a16:creationId xmlns:a16="http://schemas.microsoft.com/office/drawing/2014/main" id="{E23745C9-B965-4FC5-B049-9760736193FF}"/>
              </a:ext>
            </a:extLst>
          </p:cNvPr>
          <p:cNvSpPr>
            <a:spLocks noGrp="1"/>
          </p:cNvSpPr>
          <p:nvPr>
            <p:ph type="title"/>
          </p:nvPr>
        </p:nvSpPr>
        <p:spPr/>
        <p:txBody>
          <a:bodyPr/>
          <a:lstStyle/>
          <a:p>
            <a:r>
              <a:rPr lang="en-US" dirty="0"/>
              <a:t>TOGAF Architecture Development Method (ADM)</a:t>
            </a:r>
            <a:endParaRPr lang="en-IN" dirty="0"/>
          </a:p>
        </p:txBody>
      </p:sp>
    </p:spTree>
    <p:extLst>
      <p:ext uri="{BB962C8B-B14F-4D97-AF65-F5344CB8AC3E}">
        <p14:creationId xmlns:p14="http://schemas.microsoft.com/office/powerpoint/2010/main" val="3864913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04B390-91F3-4351-B08D-23CB0BB972C0}"/>
              </a:ext>
            </a:extLst>
          </p:cNvPr>
          <p:cNvSpPr>
            <a:spLocks noGrp="1"/>
          </p:cNvSpPr>
          <p:nvPr>
            <p:ph type="body" sz="quarter" idx="10"/>
          </p:nvPr>
        </p:nvSpPr>
        <p:spPr>
          <a:xfrm>
            <a:off x="319726" y="3246237"/>
            <a:ext cx="8228013" cy="670326"/>
          </a:xfrm>
        </p:spPr>
        <p:txBody>
          <a:bodyPr/>
          <a:lstStyle/>
          <a:p>
            <a:r>
              <a:rPr lang="en-IN" dirty="0"/>
              <a:t>Architecture Description Framework (ADF) for</a:t>
            </a:r>
          </a:p>
          <a:p>
            <a:r>
              <a:rPr lang="en-IN" dirty="0"/>
              <a:t>Enterprise Applications</a:t>
            </a:r>
          </a:p>
        </p:txBody>
      </p:sp>
    </p:spTree>
    <p:extLst>
      <p:ext uri="{BB962C8B-B14F-4D97-AF65-F5344CB8AC3E}">
        <p14:creationId xmlns:p14="http://schemas.microsoft.com/office/powerpoint/2010/main" val="3142675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08D03E-484A-4965-9EA5-79AFD9E86E96}"/>
              </a:ext>
            </a:extLst>
          </p:cNvPr>
          <p:cNvSpPr>
            <a:spLocks noGrp="1"/>
          </p:cNvSpPr>
          <p:nvPr>
            <p:ph sz="quarter" idx="12"/>
          </p:nvPr>
        </p:nvSpPr>
        <p:spPr>
          <a:xfrm>
            <a:off x="457201" y="1381125"/>
            <a:ext cx="8228012" cy="1590675"/>
          </a:xfrm>
        </p:spPr>
        <p:txBody>
          <a:bodyPr/>
          <a:lstStyle/>
          <a:p>
            <a:r>
              <a:rPr lang="en-US" dirty="0"/>
              <a:t>Among the various steps in EA definition, the focus is to prescribe the right description framework for project architecture and LOB architecture</a:t>
            </a:r>
            <a:endParaRPr lang="en-IN" dirty="0"/>
          </a:p>
        </p:txBody>
      </p:sp>
      <p:sp>
        <p:nvSpPr>
          <p:cNvPr id="3" name="Title 2">
            <a:extLst>
              <a:ext uri="{FF2B5EF4-FFF2-40B4-BE49-F238E27FC236}">
                <a16:creationId xmlns:a16="http://schemas.microsoft.com/office/drawing/2014/main" id="{08DFDF4C-C8F6-4F97-9491-D217F5267EC2}"/>
              </a:ext>
            </a:extLst>
          </p:cNvPr>
          <p:cNvSpPr>
            <a:spLocks noGrp="1"/>
          </p:cNvSpPr>
          <p:nvPr>
            <p:ph type="title"/>
          </p:nvPr>
        </p:nvSpPr>
        <p:spPr/>
        <p:txBody>
          <a:bodyPr/>
          <a:lstStyle/>
          <a:p>
            <a:r>
              <a:rPr lang="en-IN" dirty="0"/>
              <a:t>ADF</a:t>
            </a:r>
          </a:p>
        </p:txBody>
      </p:sp>
      <p:pic>
        <p:nvPicPr>
          <p:cNvPr id="6" name="Picture 5">
            <a:extLst>
              <a:ext uri="{FF2B5EF4-FFF2-40B4-BE49-F238E27FC236}">
                <a16:creationId xmlns:a16="http://schemas.microsoft.com/office/drawing/2014/main" id="{C53B9841-E440-444A-BD3A-43BF5EB416A7}"/>
              </a:ext>
            </a:extLst>
          </p:cNvPr>
          <p:cNvPicPr>
            <a:picLocks noChangeAspect="1"/>
          </p:cNvPicPr>
          <p:nvPr/>
        </p:nvPicPr>
        <p:blipFill>
          <a:blip r:embed="rId2"/>
          <a:stretch>
            <a:fillRect/>
          </a:stretch>
        </p:blipFill>
        <p:spPr>
          <a:xfrm>
            <a:off x="381000" y="2590800"/>
            <a:ext cx="8610600" cy="3962400"/>
          </a:xfrm>
          <a:prstGeom prst="rect">
            <a:avLst/>
          </a:prstGeom>
        </p:spPr>
      </p:pic>
    </p:spTree>
    <p:extLst>
      <p:ext uri="{BB962C8B-B14F-4D97-AF65-F5344CB8AC3E}">
        <p14:creationId xmlns:p14="http://schemas.microsoft.com/office/powerpoint/2010/main" val="613905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747E5-76F3-47EE-97BD-AEB1B7776FE4}"/>
              </a:ext>
            </a:extLst>
          </p:cNvPr>
          <p:cNvSpPr>
            <a:spLocks noGrp="1"/>
          </p:cNvSpPr>
          <p:nvPr>
            <p:ph type="title"/>
          </p:nvPr>
        </p:nvSpPr>
        <p:spPr/>
        <p:txBody>
          <a:bodyPr/>
          <a:lstStyle/>
          <a:p>
            <a:r>
              <a:rPr lang="en-IN" dirty="0"/>
              <a:t>Governance Framework</a:t>
            </a:r>
          </a:p>
        </p:txBody>
      </p:sp>
      <p:sp>
        <p:nvSpPr>
          <p:cNvPr id="5" name="AutoShape 2" descr="IT Governance Framework">
            <a:extLst>
              <a:ext uri="{FF2B5EF4-FFF2-40B4-BE49-F238E27FC236}">
                <a16:creationId xmlns:a16="http://schemas.microsoft.com/office/drawing/2014/main" id="{EFBFE8EB-AB50-45C8-9A2C-63F9BFB2108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IT Governance Framework">
            <a:extLst>
              <a:ext uri="{FF2B5EF4-FFF2-40B4-BE49-F238E27FC236}">
                <a16:creationId xmlns:a16="http://schemas.microsoft.com/office/drawing/2014/main" id="{0EE4FFBD-7A1E-4194-91AA-F90DE747B19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descr="IT Management &amp; Governance Framework">
            <a:extLst>
              <a:ext uri="{FF2B5EF4-FFF2-40B4-BE49-F238E27FC236}">
                <a16:creationId xmlns:a16="http://schemas.microsoft.com/office/drawing/2014/main" id="{DA12EEF4-0200-43AA-83EB-B0C3278DE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9837"/>
            <a:ext cx="9144000" cy="561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07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2B0564-CED4-463C-80AC-5D1691BA122F}"/>
              </a:ext>
            </a:extLst>
          </p:cNvPr>
          <p:cNvSpPr>
            <a:spLocks noGrp="1"/>
          </p:cNvSpPr>
          <p:nvPr>
            <p:ph sz="quarter" idx="12"/>
          </p:nvPr>
        </p:nvSpPr>
        <p:spPr/>
        <p:txBody>
          <a:bodyPr>
            <a:normAutofit fontScale="92500" lnSpcReduction="20000"/>
          </a:bodyPr>
          <a:lstStyle/>
          <a:p>
            <a:r>
              <a:rPr lang="en-US" dirty="0"/>
              <a:t>The architecture should describe the whole system at different levels of granularity depending on the hierarchy level of stakeholder.</a:t>
            </a:r>
          </a:p>
          <a:p>
            <a:r>
              <a:rPr lang="en-US" dirty="0"/>
              <a:t>The architecture should describe different architectural aspects of the system focusing one at a time so as to help separate concerns of the stakeholders</a:t>
            </a:r>
          </a:p>
          <a:p>
            <a:r>
              <a:rPr lang="en-US" dirty="0"/>
              <a:t>The software architecture of the system should take into account the enterprise and LOB level standards as well as architectural principles.</a:t>
            </a:r>
          </a:p>
          <a:p>
            <a:r>
              <a:rPr lang="en-US" dirty="0"/>
              <a:t>To achieve the above, the Architecture Description Framework (ADF) should</a:t>
            </a:r>
          </a:p>
          <a:p>
            <a:pPr lvl="1"/>
            <a:r>
              <a:rPr lang="en-US" b="1" dirty="0">
                <a:solidFill>
                  <a:srgbClr val="FF0000"/>
                </a:solidFill>
              </a:rPr>
              <a:t>Provide guidelines and best practices for easy adoption</a:t>
            </a:r>
          </a:p>
          <a:p>
            <a:pPr lvl="1"/>
            <a:r>
              <a:rPr lang="en-US" b="1" dirty="0">
                <a:solidFill>
                  <a:srgbClr val="FF0000"/>
                </a:solidFill>
              </a:rPr>
              <a:t>Provide tight coupling between the LOB target architecture and project architectures</a:t>
            </a:r>
            <a:endParaRPr lang="en-IN" b="1" dirty="0">
              <a:solidFill>
                <a:srgbClr val="FF0000"/>
              </a:solidFill>
            </a:endParaRPr>
          </a:p>
        </p:txBody>
      </p:sp>
      <p:sp>
        <p:nvSpPr>
          <p:cNvPr id="3" name="Title 2">
            <a:extLst>
              <a:ext uri="{FF2B5EF4-FFF2-40B4-BE49-F238E27FC236}">
                <a16:creationId xmlns:a16="http://schemas.microsoft.com/office/drawing/2014/main" id="{91DE1900-73F1-4C04-AE3D-7DB9594B57FB}"/>
              </a:ext>
            </a:extLst>
          </p:cNvPr>
          <p:cNvSpPr>
            <a:spLocks noGrp="1"/>
          </p:cNvSpPr>
          <p:nvPr>
            <p:ph type="title"/>
          </p:nvPr>
        </p:nvSpPr>
        <p:spPr/>
        <p:txBody>
          <a:bodyPr/>
          <a:lstStyle/>
          <a:p>
            <a:r>
              <a:rPr lang="en-US" dirty="0"/>
              <a:t>Need for the “right” description of architecture of enterprise applications</a:t>
            </a:r>
            <a:endParaRPr lang="en-IN" dirty="0"/>
          </a:p>
        </p:txBody>
      </p:sp>
    </p:spTree>
    <p:extLst>
      <p:ext uri="{BB962C8B-B14F-4D97-AF65-F5344CB8AC3E}">
        <p14:creationId xmlns:p14="http://schemas.microsoft.com/office/powerpoint/2010/main" val="3308872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FE46D6-F23E-4942-9CFA-FF3007E8A15A}"/>
              </a:ext>
            </a:extLst>
          </p:cNvPr>
          <p:cNvPicPr>
            <a:picLocks noChangeAspect="1"/>
          </p:cNvPicPr>
          <p:nvPr/>
        </p:nvPicPr>
        <p:blipFill rotWithShape="1">
          <a:blip r:embed="rId2"/>
          <a:srcRect/>
          <a:stretch/>
        </p:blipFill>
        <p:spPr>
          <a:xfrm>
            <a:off x="304800" y="1136046"/>
            <a:ext cx="8610600" cy="5334390"/>
          </a:xfrm>
          <a:prstGeom prst="rect">
            <a:avLst/>
          </a:prstGeom>
        </p:spPr>
      </p:pic>
    </p:spTree>
    <p:extLst>
      <p:ext uri="{BB962C8B-B14F-4D97-AF65-F5344CB8AC3E}">
        <p14:creationId xmlns:p14="http://schemas.microsoft.com/office/powerpoint/2010/main" val="1255648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A34B1-21A3-40EA-BCEA-DE64F66D69AA}"/>
              </a:ext>
            </a:extLst>
          </p:cNvPr>
          <p:cNvSpPr>
            <a:spLocks noGrp="1"/>
          </p:cNvSpPr>
          <p:nvPr>
            <p:ph type="title"/>
          </p:nvPr>
        </p:nvSpPr>
        <p:spPr/>
        <p:txBody>
          <a:bodyPr/>
          <a:lstStyle/>
          <a:p>
            <a:r>
              <a:rPr lang="en-IN" dirty="0"/>
              <a:t>LOB Architecture Models</a:t>
            </a:r>
          </a:p>
        </p:txBody>
      </p:sp>
      <p:pic>
        <p:nvPicPr>
          <p:cNvPr id="5" name="Picture 4">
            <a:extLst>
              <a:ext uri="{FF2B5EF4-FFF2-40B4-BE49-F238E27FC236}">
                <a16:creationId xmlns:a16="http://schemas.microsoft.com/office/drawing/2014/main" id="{7DCDDF00-36F9-45A8-B50A-F5A12895B11E}"/>
              </a:ext>
            </a:extLst>
          </p:cNvPr>
          <p:cNvPicPr>
            <a:picLocks noChangeAspect="1"/>
          </p:cNvPicPr>
          <p:nvPr/>
        </p:nvPicPr>
        <p:blipFill rotWithShape="1">
          <a:blip r:embed="rId2"/>
          <a:srcRect t="8235" r="982" b="-119"/>
          <a:stretch/>
        </p:blipFill>
        <p:spPr>
          <a:xfrm>
            <a:off x="381000" y="2286000"/>
            <a:ext cx="8423564" cy="3431822"/>
          </a:xfrm>
          <a:prstGeom prst="rect">
            <a:avLst/>
          </a:prstGeom>
        </p:spPr>
      </p:pic>
    </p:spTree>
    <p:extLst>
      <p:ext uri="{BB962C8B-B14F-4D97-AF65-F5344CB8AC3E}">
        <p14:creationId xmlns:p14="http://schemas.microsoft.com/office/powerpoint/2010/main" val="4145316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nterprise architect vs solution architect vs technical architect">
            <a:extLst>
              <a:ext uri="{FF2B5EF4-FFF2-40B4-BE49-F238E27FC236}">
                <a16:creationId xmlns:a16="http://schemas.microsoft.com/office/drawing/2014/main" id="{6566AE37-1273-4C9F-9E6A-A9BD1EA4C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76953"/>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CF066B4-04D9-4849-9BCA-231702D2C75C}"/>
              </a:ext>
            </a:extLst>
          </p:cNvPr>
          <p:cNvSpPr>
            <a:spLocks noGrp="1"/>
          </p:cNvSpPr>
          <p:nvPr>
            <p:ph type="title"/>
          </p:nvPr>
        </p:nvSpPr>
        <p:spPr/>
        <p:txBody>
          <a:bodyPr/>
          <a:lstStyle/>
          <a:p>
            <a:r>
              <a:rPr lang="en-US" dirty="0"/>
              <a:t>Solution architecture in the context of the enterprise and technical architecture</a:t>
            </a:r>
            <a:endParaRPr lang="en-IN" dirty="0"/>
          </a:p>
        </p:txBody>
      </p:sp>
    </p:spTree>
    <p:extLst>
      <p:ext uri="{BB962C8B-B14F-4D97-AF65-F5344CB8AC3E}">
        <p14:creationId xmlns:p14="http://schemas.microsoft.com/office/powerpoint/2010/main" val="1915034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FCEAE9-67EE-491E-91CF-4FEF50104E82}"/>
              </a:ext>
            </a:extLst>
          </p:cNvPr>
          <p:cNvPicPr>
            <a:picLocks noChangeAspect="1"/>
          </p:cNvPicPr>
          <p:nvPr/>
        </p:nvPicPr>
        <p:blipFill>
          <a:blip r:embed="rId2"/>
          <a:stretch>
            <a:fillRect/>
          </a:stretch>
        </p:blipFill>
        <p:spPr>
          <a:xfrm>
            <a:off x="304800" y="1386191"/>
            <a:ext cx="8610600" cy="5048225"/>
          </a:xfrm>
          <a:prstGeom prst="rect">
            <a:avLst/>
          </a:prstGeom>
        </p:spPr>
      </p:pic>
      <p:pic>
        <p:nvPicPr>
          <p:cNvPr id="6" name="Picture 5">
            <a:extLst>
              <a:ext uri="{FF2B5EF4-FFF2-40B4-BE49-F238E27FC236}">
                <a16:creationId xmlns:a16="http://schemas.microsoft.com/office/drawing/2014/main" id="{99550201-A516-48E0-8CEE-DEAA1384DDEE}"/>
              </a:ext>
            </a:extLst>
          </p:cNvPr>
          <p:cNvPicPr>
            <a:picLocks noChangeAspect="1"/>
          </p:cNvPicPr>
          <p:nvPr/>
        </p:nvPicPr>
        <p:blipFill>
          <a:blip r:embed="rId3"/>
          <a:stretch>
            <a:fillRect/>
          </a:stretch>
        </p:blipFill>
        <p:spPr>
          <a:xfrm>
            <a:off x="381000" y="533400"/>
            <a:ext cx="6858000" cy="570689"/>
          </a:xfrm>
          <a:prstGeom prst="rect">
            <a:avLst/>
          </a:prstGeom>
        </p:spPr>
      </p:pic>
    </p:spTree>
    <p:extLst>
      <p:ext uri="{BB962C8B-B14F-4D97-AF65-F5344CB8AC3E}">
        <p14:creationId xmlns:p14="http://schemas.microsoft.com/office/powerpoint/2010/main" val="1192481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F7CE4-338C-4B54-8CD1-EF5EF75E01E4}"/>
              </a:ext>
            </a:extLst>
          </p:cNvPr>
          <p:cNvSpPr>
            <a:spLocks noGrp="1"/>
          </p:cNvSpPr>
          <p:nvPr>
            <p:ph type="title"/>
          </p:nvPr>
        </p:nvSpPr>
        <p:spPr/>
        <p:txBody>
          <a:bodyPr/>
          <a:lstStyle/>
          <a:p>
            <a:r>
              <a:rPr lang="en-IN" dirty="0"/>
              <a:t>Building Blocks</a:t>
            </a:r>
          </a:p>
        </p:txBody>
      </p:sp>
      <p:pic>
        <p:nvPicPr>
          <p:cNvPr id="8" name="Picture 7">
            <a:extLst>
              <a:ext uri="{FF2B5EF4-FFF2-40B4-BE49-F238E27FC236}">
                <a16:creationId xmlns:a16="http://schemas.microsoft.com/office/drawing/2014/main" id="{70A98F66-C8F1-42CC-8A06-ACB08609BB2B}"/>
              </a:ext>
            </a:extLst>
          </p:cNvPr>
          <p:cNvPicPr>
            <a:picLocks noChangeAspect="1"/>
          </p:cNvPicPr>
          <p:nvPr/>
        </p:nvPicPr>
        <p:blipFill>
          <a:blip r:embed="rId2"/>
          <a:stretch>
            <a:fillRect/>
          </a:stretch>
        </p:blipFill>
        <p:spPr>
          <a:xfrm>
            <a:off x="381000" y="1600200"/>
            <a:ext cx="8534400" cy="4823630"/>
          </a:xfrm>
          <a:prstGeom prst="rect">
            <a:avLst/>
          </a:prstGeom>
        </p:spPr>
      </p:pic>
    </p:spTree>
    <p:extLst>
      <p:ext uri="{BB962C8B-B14F-4D97-AF65-F5344CB8AC3E}">
        <p14:creationId xmlns:p14="http://schemas.microsoft.com/office/powerpoint/2010/main" val="2294348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F7CE4-338C-4B54-8CD1-EF5EF75E01E4}"/>
              </a:ext>
            </a:extLst>
          </p:cNvPr>
          <p:cNvSpPr>
            <a:spLocks noGrp="1"/>
          </p:cNvSpPr>
          <p:nvPr>
            <p:ph type="title"/>
          </p:nvPr>
        </p:nvSpPr>
        <p:spPr/>
        <p:txBody>
          <a:bodyPr/>
          <a:lstStyle/>
          <a:p>
            <a:r>
              <a:rPr lang="en-IN" dirty="0"/>
              <a:t>Building Blocks</a:t>
            </a:r>
          </a:p>
        </p:txBody>
      </p:sp>
      <p:pic>
        <p:nvPicPr>
          <p:cNvPr id="3" name="Picture 2">
            <a:extLst>
              <a:ext uri="{FF2B5EF4-FFF2-40B4-BE49-F238E27FC236}">
                <a16:creationId xmlns:a16="http://schemas.microsoft.com/office/drawing/2014/main" id="{C2AED283-61A1-408A-AFD5-887FB40E037E}"/>
              </a:ext>
            </a:extLst>
          </p:cNvPr>
          <p:cNvPicPr>
            <a:picLocks noChangeAspect="1"/>
          </p:cNvPicPr>
          <p:nvPr/>
        </p:nvPicPr>
        <p:blipFill>
          <a:blip r:embed="rId2"/>
          <a:stretch>
            <a:fillRect/>
          </a:stretch>
        </p:blipFill>
        <p:spPr>
          <a:xfrm>
            <a:off x="461035" y="1390704"/>
            <a:ext cx="8378165" cy="5227994"/>
          </a:xfrm>
          <a:prstGeom prst="rect">
            <a:avLst/>
          </a:prstGeom>
        </p:spPr>
      </p:pic>
    </p:spTree>
    <p:extLst>
      <p:ext uri="{BB962C8B-B14F-4D97-AF65-F5344CB8AC3E}">
        <p14:creationId xmlns:p14="http://schemas.microsoft.com/office/powerpoint/2010/main" val="4038031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F7CE4-338C-4B54-8CD1-EF5EF75E01E4}"/>
              </a:ext>
            </a:extLst>
          </p:cNvPr>
          <p:cNvSpPr>
            <a:spLocks noGrp="1"/>
          </p:cNvSpPr>
          <p:nvPr>
            <p:ph type="title"/>
          </p:nvPr>
        </p:nvSpPr>
        <p:spPr/>
        <p:txBody>
          <a:bodyPr/>
          <a:lstStyle/>
          <a:p>
            <a:r>
              <a:rPr lang="en-IN" dirty="0"/>
              <a:t>Building Blocks</a:t>
            </a:r>
          </a:p>
        </p:txBody>
      </p:sp>
      <p:pic>
        <p:nvPicPr>
          <p:cNvPr id="5" name="Picture 4">
            <a:extLst>
              <a:ext uri="{FF2B5EF4-FFF2-40B4-BE49-F238E27FC236}">
                <a16:creationId xmlns:a16="http://schemas.microsoft.com/office/drawing/2014/main" id="{57BB0DFC-2423-4049-9418-74BC8B445C5F}"/>
              </a:ext>
            </a:extLst>
          </p:cNvPr>
          <p:cNvPicPr>
            <a:picLocks noChangeAspect="1"/>
          </p:cNvPicPr>
          <p:nvPr/>
        </p:nvPicPr>
        <p:blipFill>
          <a:blip r:embed="rId2"/>
          <a:stretch>
            <a:fillRect/>
          </a:stretch>
        </p:blipFill>
        <p:spPr>
          <a:xfrm>
            <a:off x="469370" y="1447800"/>
            <a:ext cx="8205260" cy="4995933"/>
          </a:xfrm>
          <a:prstGeom prst="rect">
            <a:avLst/>
          </a:prstGeom>
        </p:spPr>
      </p:pic>
    </p:spTree>
    <p:extLst>
      <p:ext uri="{BB962C8B-B14F-4D97-AF65-F5344CB8AC3E}">
        <p14:creationId xmlns:p14="http://schemas.microsoft.com/office/powerpoint/2010/main" val="3941076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F7CE4-338C-4B54-8CD1-EF5EF75E01E4}"/>
              </a:ext>
            </a:extLst>
          </p:cNvPr>
          <p:cNvSpPr>
            <a:spLocks noGrp="1"/>
          </p:cNvSpPr>
          <p:nvPr>
            <p:ph type="title"/>
          </p:nvPr>
        </p:nvSpPr>
        <p:spPr/>
        <p:txBody>
          <a:bodyPr/>
          <a:lstStyle/>
          <a:p>
            <a:r>
              <a:rPr lang="en-IN" dirty="0"/>
              <a:t>Building Blocks</a:t>
            </a:r>
          </a:p>
        </p:txBody>
      </p:sp>
      <p:pic>
        <p:nvPicPr>
          <p:cNvPr id="3" name="Picture 2">
            <a:extLst>
              <a:ext uri="{FF2B5EF4-FFF2-40B4-BE49-F238E27FC236}">
                <a16:creationId xmlns:a16="http://schemas.microsoft.com/office/drawing/2014/main" id="{CE040131-404D-4776-B39F-CC5B120F06AA}"/>
              </a:ext>
            </a:extLst>
          </p:cNvPr>
          <p:cNvPicPr>
            <a:picLocks noChangeAspect="1"/>
          </p:cNvPicPr>
          <p:nvPr/>
        </p:nvPicPr>
        <p:blipFill>
          <a:blip r:embed="rId2"/>
          <a:stretch>
            <a:fillRect/>
          </a:stretch>
        </p:blipFill>
        <p:spPr>
          <a:xfrm>
            <a:off x="304800" y="1447800"/>
            <a:ext cx="8686800" cy="5007084"/>
          </a:xfrm>
          <a:prstGeom prst="rect">
            <a:avLst/>
          </a:prstGeom>
        </p:spPr>
      </p:pic>
    </p:spTree>
    <p:extLst>
      <p:ext uri="{BB962C8B-B14F-4D97-AF65-F5344CB8AC3E}">
        <p14:creationId xmlns:p14="http://schemas.microsoft.com/office/powerpoint/2010/main" val="4011073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F7CE4-338C-4B54-8CD1-EF5EF75E01E4}"/>
              </a:ext>
            </a:extLst>
          </p:cNvPr>
          <p:cNvSpPr>
            <a:spLocks noGrp="1"/>
          </p:cNvSpPr>
          <p:nvPr>
            <p:ph type="title"/>
          </p:nvPr>
        </p:nvSpPr>
        <p:spPr/>
        <p:txBody>
          <a:bodyPr/>
          <a:lstStyle/>
          <a:p>
            <a:r>
              <a:rPr lang="en-IN" dirty="0"/>
              <a:t>Building Blocks</a:t>
            </a:r>
          </a:p>
        </p:txBody>
      </p:sp>
      <p:pic>
        <p:nvPicPr>
          <p:cNvPr id="5" name="Picture 4">
            <a:extLst>
              <a:ext uri="{FF2B5EF4-FFF2-40B4-BE49-F238E27FC236}">
                <a16:creationId xmlns:a16="http://schemas.microsoft.com/office/drawing/2014/main" id="{5A48A122-9C68-4999-A665-AE74A4CF64F4}"/>
              </a:ext>
            </a:extLst>
          </p:cNvPr>
          <p:cNvPicPr>
            <a:picLocks noChangeAspect="1"/>
          </p:cNvPicPr>
          <p:nvPr/>
        </p:nvPicPr>
        <p:blipFill>
          <a:blip r:embed="rId2"/>
          <a:stretch>
            <a:fillRect/>
          </a:stretch>
        </p:blipFill>
        <p:spPr>
          <a:xfrm>
            <a:off x="461035" y="1447800"/>
            <a:ext cx="8378165" cy="5059255"/>
          </a:xfrm>
          <a:prstGeom prst="rect">
            <a:avLst/>
          </a:prstGeom>
        </p:spPr>
      </p:pic>
    </p:spTree>
    <p:extLst>
      <p:ext uri="{BB962C8B-B14F-4D97-AF65-F5344CB8AC3E}">
        <p14:creationId xmlns:p14="http://schemas.microsoft.com/office/powerpoint/2010/main" val="2636182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7E8D-318B-4CBF-A2A6-E06B6A3DF000}"/>
              </a:ext>
            </a:extLst>
          </p:cNvPr>
          <p:cNvSpPr>
            <a:spLocks noGrp="1"/>
          </p:cNvSpPr>
          <p:nvPr>
            <p:ph type="title"/>
          </p:nvPr>
        </p:nvSpPr>
        <p:spPr/>
        <p:txBody>
          <a:bodyPr/>
          <a:lstStyle/>
          <a:p>
            <a:r>
              <a:rPr lang="en-IN" dirty="0"/>
              <a:t>ITIL vs COBIT</a:t>
            </a:r>
          </a:p>
        </p:txBody>
      </p:sp>
      <p:sp>
        <p:nvSpPr>
          <p:cNvPr id="3" name="AutoShape 2" descr="COBIT-vs-ITIL infographics">
            <a:extLst>
              <a:ext uri="{FF2B5EF4-FFF2-40B4-BE49-F238E27FC236}">
                <a16:creationId xmlns:a16="http://schemas.microsoft.com/office/drawing/2014/main" id="{7497B258-23B1-4E5D-81BF-DC2D3833B1B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84A68B2B-17C9-4D4A-8F45-FCC3D9B15549}"/>
              </a:ext>
            </a:extLst>
          </p:cNvPr>
          <p:cNvPicPr>
            <a:picLocks noChangeAspect="1"/>
          </p:cNvPicPr>
          <p:nvPr/>
        </p:nvPicPr>
        <p:blipFill rotWithShape="1">
          <a:blip r:embed="rId2"/>
          <a:srcRect l="30833" t="21852" r="9167" b="14444"/>
          <a:stretch/>
        </p:blipFill>
        <p:spPr>
          <a:xfrm>
            <a:off x="461034" y="1752599"/>
            <a:ext cx="8073365" cy="4821593"/>
          </a:xfrm>
          <a:prstGeom prst="rect">
            <a:avLst/>
          </a:prstGeom>
        </p:spPr>
      </p:pic>
    </p:spTree>
    <p:extLst>
      <p:ext uri="{BB962C8B-B14F-4D97-AF65-F5344CB8AC3E}">
        <p14:creationId xmlns:p14="http://schemas.microsoft.com/office/powerpoint/2010/main" val="3646955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F7CE4-338C-4B54-8CD1-EF5EF75E01E4}"/>
              </a:ext>
            </a:extLst>
          </p:cNvPr>
          <p:cNvSpPr>
            <a:spLocks noGrp="1"/>
          </p:cNvSpPr>
          <p:nvPr>
            <p:ph type="title"/>
          </p:nvPr>
        </p:nvSpPr>
        <p:spPr/>
        <p:txBody>
          <a:bodyPr/>
          <a:lstStyle/>
          <a:p>
            <a:r>
              <a:rPr lang="en-IN" dirty="0"/>
              <a:t>Building Blocks</a:t>
            </a:r>
          </a:p>
        </p:txBody>
      </p:sp>
      <p:pic>
        <p:nvPicPr>
          <p:cNvPr id="3" name="Picture 2">
            <a:extLst>
              <a:ext uri="{FF2B5EF4-FFF2-40B4-BE49-F238E27FC236}">
                <a16:creationId xmlns:a16="http://schemas.microsoft.com/office/drawing/2014/main" id="{05618D36-736C-4FA9-A289-38D7C8C594B5}"/>
              </a:ext>
            </a:extLst>
          </p:cNvPr>
          <p:cNvPicPr>
            <a:picLocks noChangeAspect="1"/>
          </p:cNvPicPr>
          <p:nvPr/>
        </p:nvPicPr>
        <p:blipFill>
          <a:blip r:embed="rId2"/>
          <a:stretch>
            <a:fillRect/>
          </a:stretch>
        </p:blipFill>
        <p:spPr>
          <a:xfrm>
            <a:off x="381000" y="1470164"/>
            <a:ext cx="8433861" cy="5067058"/>
          </a:xfrm>
          <a:prstGeom prst="rect">
            <a:avLst/>
          </a:prstGeom>
        </p:spPr>
      </p:pic>
    </p:spTree>
    <p:extLst>
      <p:ext uri="{BB962C8B-B14F-4D97-AF65-F5344CB8AC3E}">
        <p14:creationId xmlns:p14="http://schemas.microsoft.com/office/powerpoint/2010/main" val="486753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F7CE4-338C-4B54-8CD1-EF5EF75E01E4}"/>
              </a:ext>
            </a:extLst>
          </p:cNvPr>
          <p:cNvSpPr>
            <a:spLocks noGrp="1"/>
          </p:cNvSpPr>
          <p:nvPr>
            <p:ph type="title"/>
          </p:nvPr>
        </p:nvSpPr>
        <p:spPr/>
        <p:txBody>
          <a:bodyPr/>
          <a:lstStyle/>
          <a:p>
            <a:r>
              <a:rPr lang="en-IN" dirty="0"/>
              <a:t>Building Blocks</a:t>
            </a:r>
          </a:p>
        </p:txBody>
      </p:sp>
      <p:pic>
        <p:nvPicPr>
          <p:cNvPr id="5" name="Picture 4">
            <a:extLst>
              <a:ext uri="{FF2B5EF4-FFF2-40B4-BE49-F238E27FC236}">
                <a16:creationId xmlns:a16="http://schemas.microsoft.com/office/drawing/2014/main" id="{0F99C9A0-38CD-42E1-9243-E886178C00F3}"/>
              </a:ext>
            </a:extLst>
          </p:cNvPr>
          <p:cNvPicPr>
            <a:picLocks noChangeAspect="1"/>
          </p:cNvPicPr>
          <p:nvPr/>
        </p:nvPicPr>
        <p:blipFill>
          <a:blip r:embed="rId2"/>
          <a:stretch>
            <a:fillRect/>
          </a:stretch>
        </p:blipFill>
        <p:spPr>
          <a:xfrm>
            <a:off x="461034" y="1447800"/>
            <a:ext cx="8530565" cy="5056315"/>
          </a:xfrm>
          <a:prstGeom prst="rect">
            <a:avLst/>
          </a:prstGeom>
        </p:spPr>
      </p:pic>
    </p:spTree>
    <p:extLst>
      <p:ext uri="{BB962C8B-B14F-4D97-AF65-F5344CB8AC3E}">
        <p14:creationId xmlns:p14="http://schemas.microsoft.com/office/powerpoint/2010/main" val="2556766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F7CE4-338C-4B54-8CD1-EF5EF75E01E4}"/>
              </a:ext>
            </a:extLst>
          </p:cNvPr>
          <p:cNvSpPr>
            <a:spLocks noGrp="1"/>
          </p:cNvSpPr>
          <p:nvPr>
            <p:ph type="title"/>
          </p:nvPr>
        </p:nvSpPr>
        <p:spPr/>
        <p:txBody>
          <a:bodyPr/>
          <a:lstStyle/>
          <a:p>
            <a:r>
              <a:rPr lang="en-IN" dirty="0"/>
              <a:t>Enterprise Understanding</a:t>
            </a:r>
          </a:p>
        </p:txBody>
      </p:sp>
      <p:pic>
        <p:nvPicPr>
          <p:cNvPr id="3" name="Picture 2">
            <a:extLst>
              <a:ext uri="{FF2B5EF4-FFF2-40B4-BE49-F238E27FC236}">
                <a16:creationId xmlns:a16="http://schemas.microsoft.com/office/drawing/2014/main" id="{79723F7C-3E57-4554-8B11-BAC3853F3F66}"/>
              </a:ext>
            </a:extLst>
          </p:cNvPr>
          <p:cNvPicPr>
            <a:picLocks noChangeAspect="1"/>
          </p:cNvPicPr>
          <p:nvPr/>
        </p:nvPicPr>
        <p:blipFill>
          <a:blip r:embed="rId2"/>
          <a:stretch>
            <a:fillRect/>
          </a:stretch>
        </p:blipFill>
        <p:spPr>
          <a:xfrm>
            <a:off x="228600" y="1389434"/>
            <a:ext cx="8610600" cy="5204656"/>
          </a:xfrm>
          <a:prstGeom prst="rect">
            <a:avLst/>
          </a:prstGeom>
        </p:spPr>
      </p:pic>
    </p:spTree>
    <p:extLst>
      <p:ext uri="{BB962C8B-B14F-4D97-AF65-F5344CB8AC3E}">
        <p14:creationId xmlns:p14="http://schemas.microsoft.com/office/powerpoint/2010/main" val="2214833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6F7CE4-338C-4B54-8CD1-EF5EF75E01E4}"/>
              </a:ext>
            </a:extLst>
          </p:cNvPr>
          <p:cNvSpPr>
            <a:spLocks noGrp="1"/>
          </p:cNvSpPr>
          <p:nvPr>
            <p:ph type="title"/>
          </p:nvPr>
        </p:nvSpPr>
        <p:spPr/>
        <p:txBody>
          <a:bodyPr/>
          <a:lstStyle/>
          <a:p>
            <a:r>
              <a:rPr lang="en-IN" dirty="0"/>
              <a:t>Architecture Planning</a:t>
            </a:r>
          </a:p>
        </p:txBody>
      </p:sp>
      <p:pic>
        <p:nvPicPr>
          <p:cNvPr id="5" name="Picture 4">
            <a:extLst>
              <a:ext uri="{FF2B5EF4-FFF2-40B4-BE49-F238E27FC236}">
                <a16:creationId xmlns:a16="http://schemas.microsoft.com/office/drawing/2014/main" id="{91DB9440-5695-422E-AA42-6E01BC06732B}"/>
              </a:ext>
            </a:extLst>
          </p:cNvPr>
          <p:cNvPicPr>
            <a:picLocks noChangeAspect="1"/>
          </p:cNvPicPr>
          <p:nvPr/>
        </p:nvPicPr>
        <p:blipFill>
          <a:blip r:embed="rId2"/>
          <a:stretch>
            <a:fillRect/>
          </a:stretch>
        </p:blipFill>
        <p:spPr>
          <a:xfrm>
            <a:off x="432755" y="1415374"/>
            <a:ext cx="8482645" cy="5149291"/>
          </a:xfrm>
          <a:prstGeom prst="rect">
            <a:avLst/>
          </a:prstGeom>
        </p:spPr>
      </p:pic>
    </p:spTree>
    <p:extLst>
      <p:ext uri="{BB962C8B-B14F-4D97-AF65-F5344CB8AC3E}">
        <p14:creationId xmlns:p14="http://schemas.microsoft.com/office/powerpoint/2010/main" val="886845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3740-4381-4CCD-9937-43BF187753F9}"/>
              </a:ext>
            </a:extLst>
          </p:cNvPr>
          <p:cNvSpPr>
            <a:spLocks noGrp="1"/>
          </p:cNvSpPr>
          <p:nvPr>
            <p:ph type="title"/>
          </p:nvPr>
        </p:nvSpPr>
        <p:spPr/>
        <p:txBody>
          <a:bodyPr/>
          <a:lstStyle/>
          <a:p>
            <a:r>
              <a:rPr lang="en-IN" dirty="0"/>
              <a:t>Business Architecting</a:t>
            </a:r>
          </a:p>
        </p:txBody>
      </p:sp>
      <p:pic>
        <p:nvPicPr>
          <p:cNvPr id="4" name="Picture 3">
            <a:extLst>
              <a:ext uri="{FF2B5EF4-FFF2-40B4-BE49-F238E27FC236}">
                <a16:creationId xmlns:a16="http://schemas.microsoft.com/office/drawing/2014/main" id="{09D47968-652E-44E5-B31F-F3AE38D1D3CB}"/>
              </a:ext>
            </a:extLst>
          </p:cNvPr>
          <p:cNvPicPr>
            <a:picLocks noChangeAspect="1"/>
          </p:cNvPicPr>
          <p:nvPr/>
        </p:nvPicPr>
        <p:blipFill>
          <a:blip r:embed="rId2"/>
          <a:stretch>
            <a:fillRect/>
          </a:stretch>
        </p:blipFill>
        <p:spPr>
          <a:xfrm>
            <a:off x="461034" y="1421859"/>
            <a:ext cx="8378165" cy="5140615"/>
          </a:xfrm>
          <a:prstGeom prst="rect">
            <a:avLst/>
          </a:prstGeom>
        </p:spPr>
      </p:pic>
    </p:spTree>
    <p:extLst>
      <p:ext uri="{BB962C8B-B14F-4D97-AF65-F5344CB8AC3E}">
        <p14:creationId xmlns:p14="http://schemas.microsoft.com/office/powerpoint/2010/main" val="33803214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3740-4381-4CCD-9937-43BF187753F9}"/>
              </a:ext>
            </a:extLst>
          </p:cNvPr>
          <p:cNvSpPr>
            <a:spLocks noGrp="1"/>
          </p:cNvSpPr>
          <p:nvPr>
            <p:ph type="title"/>
          </p:nvPr>
        </p:nvSpPr>
        <p:spPr/>
        <p:txBody>
          <a:bodyPr/>
          <a:lstStyle/>
          <a:p>
            <a:r>
              <a:rPr lang="en-IN" dirty="0"/>
              <a:t>Technical Architecting</a:t>
            </a:r>
          </a:p>
        </p:txBody>
      </p:sp>
      <p:pic>
        <p:nvPicPr>
          <p:cNvPr id="5" name="Picture 4">
            <a:extLst>
              <a:ext uri="{FF2B5EF4-FFF2-40B4-BE49-F238E27FC236}">
                <a16:creationId xmlns:a16="http://schemas.microsoft.com/office/drawing/2014/main" id="{E3501608-69CF-4C02-938E-4B5E1FC89C1C}"/>
              </a:ext>
            </a:extLst>
          </p:cNvPr>
          <p:cNvPicPr>
            <a:picLocks noChangeAspect="1"/>
          </p:cNvPicPr>
          <p:nvPr/>
        </p:nvPicPr>
        <p:blipFill>
          <a:blip r:embed="rId2"/>
          <a:stretch>
            <a:fillRect/>
          </a:stretch>
        </p:blipFill>
        <p:spPr>
          <a:xfrm>
            <a:off x="381000" y="1412132"/>
            <a:ext cx="8458200" cy="5256262"/>
          </a:xfrm>
          <a:prstGeom prst="rect">
            <a:avLst/>
          </a:prstGeom>
        </p:spPr>
      </p:pic>
    </p:spTree>
    <p:extLst>
      <p:ext uri="{BB962C8B-B14F-4D97-AF65-F5344CB8AC3E}">
        <p14:creationId xmlns:p14="http://schemas.microsoft.com/office/powerpoint/2010/main" val="3654821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3740-4381-4CCD-9937-43BF187753F9}"/>
              </a:ext>
            </a:extLst>
          </p:cNvPr>
          <p:cNvSpPr>
            <a:spLocks noGrp="1"/>
          </p:cNvSpPr>
          <p:nvPr>
            <p:ph type="title"/>
          </p:nvPr>
        </p:nvSpPr>
        <p:spPr/>
        <p:txBody>
          <a:bodyPr/>
          <a:lstStyle/>
          <a:p>
            <a:r>
              <a:rPr lang="en-IN"/>
              <a:t>Architecture Validation</a:t>
            </a:r>
            <a:endParaRPr lang="en-IN" dirty="0"/>
          </a:p>
        </p:txBody>
      </p:sp>
      <p:pic>
        <p:nvPicPr>
          <p:cNvPr id="4" name="Picture 3">
            <a:extLst>
              <a:ext uri="{FF2B5EF4-FFF2-40B4-BE49-F238E27FC236}">
                <a16:creationId xmlns:a16="http://schemas.microsoft.com/office/drawing/2014/main" id="{2D5864B1-9140-44E5-8B23-FC2DD48BB321}"/>
              </a:ext>
            </a:extLst>
          </p:cNvPr>
          <p:cNvPicPr>
            <a:picLocks noChangeAspect="1"/>
          </p:cNvPicPr>
          <p:nvPr/>
        </p:nvPicPr>
        <p:blipFill>
          <a:blip r:embed="rId2"/>
          <a:stretch>
            <a:fillRect/>
          </a:stretch>
        </p:blipFill>
        <p:spPr>
          <a:xfrm>
            <a:off x="461035" y="1524000"/>
            <a:ext cx="8378165" cy="5110495"/>
          </a:xfrm>
          <a:prstGeom prst="rect">
            <a:avLst/>
          </a:prstGeom>
        </p:spPr>
      </p:pic>
    </p:spTree>
    <p:extLst>
      <p:ext uri="{BB962C8B-B14F-4D97-AF65-F5344CB8AC3E}">
        <p14:creationId xmlns:p14="http://schemas.microsoft.com/office/powerpoint/2010/main" val="2430603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F066B4-04D9-4849-9BCA-231702D2C75C}"/>
              </a:ext>
            </a:extLst>
          </p:cNvPr>
          <p:cNvSpPr>
            <a:spLocks noGrp="1"/>
          </p:cNvSpPr>
          <p:nvPr>
            <p:ph type="title"/>
          </p:nvPr>
        </p:nvSpPr>
        <p:spPr/>
        <p:txBody>
          <a:bodyPr/>
          <a:lstStyle/>
          <a:p>
            <a:r>
              <a:rPr lang="en-US" dirty="0"/>
              <a:t>Solution architecture in the context of the enterprise and technical architecture</a:t>
            </a:r>
            <a:endParaRPr lang="en-IN" dirty="0"/>
          </a:p>
        </p:txBody>
      </p:sp>
      <p:sp>
        <p:nvSpPr>
          <p:cNvPr id="2" name="AutoShape 2" descr="Technical architect vs solution architect vs enterprise architect">
            <a:extLst>
              <a:ext uri="{FF2B5EF4-FFF2-40B4-BE49-F238E27FC236}">
                <a16:creationId xmlns:a16="http://schemas.microsoft.com/office/drawing/2014/main" id="{5080CB79-7090-4BBA-99C5-9AAD2519D3C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Technical architect vs solution architect vs enterprise architect">
            <a:extLst>
              <a:ext uri="{FF2B5EF4-FFF2-40B4-BE49-F238E27FC236}">
                <a16:creationId xmlns:a16="http://schemas.microsoft.com/office/drawing/2014/main" id="{4963C18A-2122-4F0B-BCC7-6BA5AC9A40A3}"/>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Technical architect vs solution architect vs enterprise architect">
            <a:extLst>
              <a:ext uri="{FF2B5EF4-FFF2-40B4-BE49-F238E27FC236}">
                <a16:creationId xmlns:a16="http://schemas.microsoft.com/office/drawing/2014/main" id="{C46B186A-2353-4507-A662-A083649710A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93E18C34-AA41-4D41-9A52-483A6F379FBB}"/>
              </a:ext>
            </a:extLst>
          </p:cNvPr>
          <p:cNvPicPr>
            <a:picLocks noChangeAspect="1"/>
          </p:cNvPicPr>
          <p:nvPr/>
        </p:nvPicPr>
        <p:blipFill rotWithShape="1">
          <a:blip r:embed="rId2"/>
          <a:srcRect l="9167" t="27778" r="38334" b="7037"/>
          <a:stretch/>
        </p:blipFill>
        <p:spPr>
          <a:xfrm>
            <a:off x="723900" y="1305076"/>
            <a:ext cx="7391400" cy="5162248"/>
          </a:xfrm>
          <a:prstGeom prst="rect">
            <a:avLst/>
          </a:prstGeom>
        </p:spPr>
      </p:pic>
    </p:spTree>
    <p:extLst>
      <p:ext uri="{BB962C8B-B14F-4D97-AF65-F5344CB8AC3E}">
        <p14:creationId xmlns:p14="http://schemas.microsoft.com/office/powerpoint/2010/main" val="3106507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F066B4-04D9-4849-9BCA-231702D2C75C}"/>
              </a:ext>
            </a:extLst>
          </p:cNvPr>
          <p:cNvSpPr>
            <a:spLocks noGrp="1"/>
          </p:cNvSpPr>
          <p:nvPr>
            <p:ph type="title"/>
          </p:nvPr>
        </p:nvSpPr>
        <p:spPr/>
        <p:txBody>
          <a:bodyPr/>
          <a:lstStyle/>
          <a:p>
            <a:r>
              <a:rPr lang="en-US" dirty="0"/>
              <a:t>Solution architecture in the context of the enterprise and technical architecture</a:t>
            </a:r>
            <a:endParaRPr lang="en-IN" dirty="0"/>
          </a:p>
        </p:txBody>
      </p:sp>
      <p:sp>
        <p:nvSpPr>
          <p:cNvPr id="2" name="AutoShape 2" descr="Technical architect vs solution architect vs enterprise architect">
            <a:extLst>
              <a:ext uri="{FF2B5EF4-FFF2-40B4-BE49-F238E27FC236}">
                <a16:creationId xmlns:a16="http://schemas.microsoft.com/office/drawing/2014/main" id="{5080CB79-7090-4BBA-99C5-9AAD2519D3C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Technical architect vs solution architect vs enterprise architect">
            <a:extLst>
              <a:ext uri="{FF2B5EF4-FFF2-40B4-BE49-F238E27FC236}">
                <a16:creationId xmlns:a16="http://schemas.microsoft.com/office/drawing/2014/main" id="{4963C18A-2122-4F0B-BCC7-6BA5AC9A40A3}"/>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Technical architect vs solution architect vs enterprise architect">
            <a:extLst>
              <a:ext uri="{FF2B5EF4-FFF2-40B4-BE49-F238E27FC236}">
                <a16:creationId xmlns:a16="http://schemas.microsoft.com/office/drawing/2014/main" id="{C46B186A-2353-4507-A662-A083649710A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ENTERPRISE-SOLUTION-TECHNICAL (1)">
            <a:extLst>
              <a:ext uri="{FF2B5EF4-FFF2-40B4-BE49-F238E27FC236}">
                <a16:creationId xmlns:a16="http://schemas.microsoft.com/office/drawing/2014/main" id="{1EA2C81F-6E70-4AE9-A725-8F046C542D1B}"/>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989318B7-7E1D-49B7-8BAC-93614981D3A1}"/>
              </a:ext>
            </a:extLst>
          </p:cNvPr>
          <p:cNvPicPr>
            <a:picLocks noChangeAspect="1"/>
          </p:cNvPicPr>
          <p:nvPr/>
        </p:nvPicPr>
        <p:blipFill rotWithShape="1">
          <a:blip r:embed="rId2"/>
          <a:srcRect l="6666" t="38147" r="40000" b="7038"/>
          <a:stretch/>
        </p:blipFill>
        <p:spPr>
          <a:xfrm>
            <a:off x="639365" y="1617464"/>
            <a:ext cx="7848600" cy="4537472"/>
          </a:xfrm>
          <a:prstGeom prst="rect">
            <a:avLst/>
          </a:prstGeom>
        </p:spPr>
      </p:pic>
    </p:spTree>
    <p:extLst>
      <p:ext uri="{BB962C8B-B14F-4D97-AF65-F5344CB8AC3E}">
        <p14:creationId xmlns:p14="http://schemas.microsoft.com/office/powerpoint/2010/main" val="1605517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architecture role">
            <a:extLst>
              <a:ext uri="{FF2B5EF4-FFF2-40B4-BE49-F238E27FC236}">
                <a16:creationId xmlns:a16="http://schemas.microsoft.com/office/drawing/2014/main" id="{013296A1-BB14-4565-A2FC-6C2B35455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84582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22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7E8D-318B-4CBF-A2A6-E06B6A3DF000}"/>
              </a:ext>
            </a:extLst>
          </p:cNvPr>
          <p:cNvSpPr>
            <a:spLocks noGrp="1"/>
          </p:cNvSpPr>
          <p:nvPr>
            <p:ph type="title"/>
          </p:nvPr>
        </p:nvSpPr>
        <p:spPr/>
        <p:txBody>
          <a:bodyPr/>
          <a:lstStyle/>
          <a:p>
            <a:r>
              <a:rPr lang="en-IN" dirty="0"/>
              <a:t>ITIL vs COBIT</a:t>
            </a:r>
          </a:p>
        </p:txBody>
      </p:sp>
      <p:sp>
        <p:nvSpPr>
          <p:cNvPr id="3" name="AutoShape 2" descr="COBIT-vs-ITIL infographics">
            <a:extLst>
              <a:ext uri="{FF2B5EF4-FFF2-40B4-BE49-F238E27FC236}">
                <a16:creationId xmlns:a16="http://schemas.microsoft.com/office/drawing/2014/main" id="{7497B258-23B1-4E5D-81BF-DC2D3833B1B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8C178C55-42D8-4A72-B3AF-9A5ACDCD028D}"/>
              </a:ext>
            </a:extLst>
          </p:cNvPr>
          <p:cNvPicPr>
            <a:picLocks noChangeAspect="1"/>
          </p:cNvPicPr>
          <p:nvPr/>
        </p:nvPicPr>
        <p:blipFill rotWithShape="1">
          <a:blip r:embed="rId2"/>
          <a:srcRect l="31667" t="39630" r="9167" b="11481"/>
          <a:stretch/>
        </p:blipFill>
        <p:spPr>
          <a:xfrm>
            <a:off x="461034" y="2134928"/>
            <a:ext cx="8194413" cy="3808671"/>
          </a:xfrm>
          <a:prstGeom prst="rect">
            <a:avLst/>
          </a:prstGeom>
        </p:spPr>
      </p:pic>
    </p:spTree>
    <p:extLst>
      <p:ext uri="{BB962C8B-B14F-4D97-AF65-F5344CB8AC3E}">
        <p14:creationId xmlns:p14="http://schemas.microsoft.com/office/powerpoint/2010/main" val="2391129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2B3B0E-0006-4A26-B4EA-A51EAB0C7370}"/>
              </a:ext>
            </a:extLst>
          </p:cNvPr>
          <p:cNvSpPr>
            <a:spLocks noGrp="1"/>
          </p:cNvSpPr>
          <p:nvPr>
            <p:ph type="title"/>
          </p:nvPr>
        </p:nvSpPr>
        <p:spPr/>
        <p:txBody>
          <a:bodyPr/>
          <a:lstStyle/>
          <a:p>
            <a:r>
              <a:rPr lang="en-IN" dirty="0"/>
              <a:t>Types of software architects</a:t>
            </a:r>
            <a:br>
              <a:rPr lang="en-IN" dirty="0"/>
            </a:br>
            <a:endParaRPr lang="en-IN" dirty="0"/>
          </a:p>
        </p:txBody>
      </p:sp>
      <p:graphicFrame>
        <p:nvGraphicFramePr>
          <p:cNvPr id="4" name="Table 3">
            <a:extLst>
              <a:ext uri="{FF2B5EF4-FFF2-40B4-BE49-F238E27FC236}">
                <a16:creationId xmlns:a16="http://schemas.microsoft.com/office/drawing/2014/main" id="{BC552EAE-0AAD-420F-8FCE-4EDBFF2FE161}"/>
              </a:ext>
            </a:extLst>
          </p:cNvPr>
          <p:cNvGraphicFramePr>
            <a:graphicFrameLocks noGrp="1"/>
          </p:cNvGraphicFramePr>
          <p:nvPr>
            <p:extLst>
              <p:ext uri="{D42A27DB-BD31-4B8C-83A1-F6EECF244321}">
                <p14:modId xmlns:p14="http://schemas.microsoft.com/office/powerpoint/2010/main" val="2292875146"/>
              </p:ext>
            </p:extLst>
          </p:nvPr>
        </p:nvGraphicFramePr>
        <p:xfrm>
          <a:off x="228860" y="1447800"/>
          <a:ext cx="8686540" cy="3968592"/>
        </p:xfrm>
        <a:graphic>
          <a:graphicData uri="http://schemas.openxmlformats.org/drawingml/2006/table">
            <a:tbl>
              <a:tblPr/>
              <a:tblGrid>
                <a:gridCol w="1737308">
                  <a:extLst>
                    <a:ext uri="{9D8B030D-6E8A-4147-A177-3AD203B41FA5}">
                      <a16:colId xmlns:a16="http://schemas.microsoft.com/office/drawing/2014/main" val="1767995173"/>
                    </a:ext>
                  </a:extLst>
                </a:gridCol>
                <a:gridCol w="1737308">
                  <a:extLst>
                    <a:ext uri="{9D8B030D-6E8A-4147-A177-3AD203B41FA5}">
                      <a16:colId xmlns:a16="http://schemas.microsoft.com/office/drawing/2014/main" val="212344503"/>
                    </a:ext>
                  </a:extLst>
                </a:gridCol>
                <a:gridCol w="1737308">
                  <a:extLst>
                    <a:ext uri="{9D8B030D-6E8A-4147-A177-3AD203B41FA5}">
                      <a16:colId xmlns:a16="http://schemas.microsoft.com/office/drawing/2014/main" val="1356787703"/>
                    </a:ext>
                  </a:extLst>
                </a:gridCol>
                <a:gridCol w="1737308">
                  <a:extLst>
                    <a:ext uri="{9D8B030D-6E8A-4147-A177-3AD203B41FA5}">
                      <a16:colId xmlns:a16="http://schemas.microsoft.com/office/drawing/2014/main" val="3170574018"/>
                    </a:ext>
                  </a:extLst>
                </a:gridCol>
                <a:gridCol w="1737308">
                  <a:extLst>
                    <a:ext uri="{9D8B030D-6E8A-4147-A177-3AD203B41FA5}">
                      <a16:colId xmlns:a16="http://schemas.microsoft.com/office/drawing/2014/main" val="4106232625"/>
                    </a:ext>
                  </a:extLst>
                </a:gridCol>
              </a:tblGrid>
              <a:tr h="944903">
                <a:tc>
                  <a:txBody>
                    <a:bodyPr/>
                    <a:lstStyle/>
                    <a:p>
                      <a:r>
                        <a:rPr lang="en-IN">
                          <a:effectLst/>
                        </a:rPr>
                        <a:t>Architect type</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Strategic thinking</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System interactions</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Communication</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Design</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05834924"/>
                  </a:ext>
                </a:extLst>
              </a:tr>
              <a:tr h="944903">
                <a:tc>
                  <a:txBody>
                    <a:bodyPr/>
                    <a:lstStyle/>
                    <a:p>
                      <a:r>
                        <a:rPr lang="en-IN" b="0" i="1" u="sng">
                          <a:solidFill>
                            <a:srgbClr val="1A1717"/>
                          </a:solidFill>
                          <a:effectLst/>
                          <a:hlinkClick r:id="rId2" tooltip="Enterprise architect"/>
                        </a:rPr>
                        <a:t>enterprise architect</a:t>
                      </a:r>
                      <a:endParaRPr lang="en-IN">
                        <a:effectLst/>
                      </a:endParaRP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across projects</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highly abstracted</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across organization</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dirty="0">
                          <a:effectLst/>
                        </a:rPr>
                        <a:t>minimal, high level</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41306373"/>
                  </a:ext>
                </a:extLst>
              </a:tr>
              <a:tr h="944903">
                <a:tc>
                  <a:txBody>
                    <a:bodyPr/>
                    <a:lstStyle/>
                    <a:p>
                      <a:r>
                        <a:rPr lang="en-IN" b="0" i="1" u="sng">
                          <a:solidFill>
                            <a:srgbClr val="1A1717"/>
                          </a:solidFill>
                          <a:effectLst/>
                          <a:hlinkClick r:id="rId3" tooltip="Solutions architect"/>
                        </a:rPr>
                        <a:t>solutions architect</a:t>
                      </a:r>
                      <a:endParaRPr lang="en-IN">
                        <a:effectLst/>
                      </a:endParaRP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focused on solution</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very detailed</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multiple teams</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detailed</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04419580"/>
                  </a:ext>
                </a:extLst>
              </a:tr>
              <a:tr h="1133883">
                <a:tc>
                  <a:txBody>
                    <a:bodyPr/>
                    <a:lstStyle/>
                    <a:p>
                      <a:r>
                        <a:rPr lang="en-IN" b="0" i="1" u="sng">
                          <a:solidFill>
                            <a:srgbClr val="1A1717"/>
                          </a:solidFill>
                          <a:effectLst/>
                          <a:hlinkClick r:id="rId4" tooltip="Application architect"/>
                        </a:rPr>
                        <a:t>application architect</a:t>
                      </a:r>
                      <a:endParaRPr lang="en-IN">
                        <a:effectLst/>
                      </a:endParaRP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component re-use, maintainability</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centered on single application</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a:effectLst/>
                        </a:rPr>
                        <a:t>single project</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IN" dirty="0">
                          <a:effectLst/>
                        </a:rPr>
                        <a:t>very detail</a:t>
                      </a:r>
                    </a:p>
                  </a:txBody>
                  <a:tcPr marL="60960" marR="60960"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19790135"/>
                  </a:ext>
                </a:extLst>
              </a:tr>
            </a:tbl>
          </a:graphicData>
        </a:graphic>
      </p:graphicFrame>
      <p:sp>
        <p:nvSpPr>
          <p:cNvPr id="5" name="Rectangle 1">
            <a:extLst>
              <a:ext uri="{FF2B5EF4-FFF2-40B4-BE49-F238E27FC236}">
                <a16:creationId xmlns:a16="http://schemas.microsoft.com/office/drawing/2014/main" id="{9536F50B-8C0C-4628-A32B-EA68999AFF1C}"/>
              </a:ext>
            </a:extLst>
          </p:cNvPr>
          <p:cNvSpPr>
            <a:spLocks noChangeArrowheads="1"/>
          </p:cNvSpPr>
          <p:nvPr/>
        </p:nvSpPr>
        <p:spPr bwMode="auto">
          <a:xfrm>
            <a:off x="18854" y="1677896"/>
            <a:ext cx="65" cy="8923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06272" rIns="0" bIns="20313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738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Determining the Right Framework</a:t>
            </a:r>
          </a:p>
          <a:p>
            <a:pPr lvl="1"/>
            <a:r>
              <a:rPr lang="en-US" dirty="0"/>
              <a:t>Best Practices and Lessons Learned</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7E8D-318B-4CBF-A2A6-E06B6A3DF000}"/>
              </a:ext>
            </a:extLst>
          </p:cNvPr>
          <p:cNvSpPr>
            <a:spLocks noGrp="1"/>
          </p:cNvSpPr>
          <p:nvPr>
            <p:ph type="title"/>
          </p:nvPr>
        </p:nvSpPr>
        <p:spPr/>
        <p:txBody>
          <a:bodyPr/>
          <a:lstStyle/>
          <a:p>
            <a:r>
              <a:rPr lang="en-IN" dirty="0"/>
              <a:t>ITIL vs COBIT</a:t>
            </a:r>
          </a:p>
        </p:txBody>
      </p:sp>
      <p:sp>
        <p:nvSpPr>
          <p:cNvPr id="3" name="AutoShape 2" descr="COBIT-vs-ITIL infographics">
            <a:extLst>
              <a:ext uri="{FF2B5EF4-FFF2-40B4-BE49-F238E27FC236}">
                <a16:creationId xmlns:a16="http://schemas.microsoft.com/office/drawing/2014/main" id="{7497B258-23B1-4E5D-81BF-DC2D3833B1B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A454305D-F80B-4120-BB4B-F3CD05F9024E}"/>
              </a:ext>
            </a:extLst>
          </p:cNvPr>
          <p:cNvPicPr>
            <a:picLocks noChangeAspect="1"/>
          </p:cNvPicPr>
          <p:nvPr/>
        </p:nvPicPr>
        <p:blipFill rotWithShape="1">
          <a:blip r:embed="rId2"/>
          <a:srcRect l="30833" t="30740" r="9167" b="12964"/>
          <a:stretch/>
        </p:blipFill>
        <p:spPr>
          <a:xfrm>
            <a:off x="461035" y="1905000"/>
            <a:ext cx="8229600" cy="4343400"/>
          </a:xfrm>
          <a:prstGeom prst="rect">
            <a:avLst/>
          </a:prstGeom>
        </p:spPr>
      </p:pic>
    </p:spTree>
    <p:extLst>
      <p:ext uri="{BB962C8B-B14F-4D97-AF65-F5344CB8AC3E}">
        <p14:creationId xmlns:p14="http://schemas.microsoft.com/office/powerpoint/2010/main" val="3651099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7E8D-318B-4CBF-A2A6-E06B6A3DF000}"/>
              </a:ext>
            </a:extLst>
          </p:cNvPr>
          <p:cNvSpPr>
            <a:spLocks noGrp="1"/>
          </p:cNvSpPr>
          <p:nvPr>
            <p:ph type="title"/>
          </p:nvPr>
        </p:nvSpPr>
        <p:spPr/>
        <p:txBody>
          <a:bodyPr/>
          <a:lstStyle/>
          <a:p>
            <a:r>
              <a:rPr lang="en-IN" dirty="0"/>
              <a:t>ITIL vs COBIT</a:t>
            </a:r>
          </a:p>
        </p:txBody>
      </p:sp>
      <p:sp>
        <p:nvSpPr>
          <p:cNvPr id="3" name="AutoShape 2" descr="COBIT-vs-ITIL infographics">
            <a:extLst>
              <a:ext uri="{FF2B5EF4-FFF2-40B4-BE49-F238E27FC236}">
                <a16:creationId xmlns:a16="http://schemas.microsoft.com/office/drawing/2014/main" id="{7497B258-23B1-4E5D-81BF-DC2D3833B1B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7A4E3414-6A58-4A55-83FF-17DC52D00334}"/>
              </a:ext>
            </a:extLst>
          </p:cNvPr>
          <p:cNvPicPr>
            <a:picLocks noChangeAspect="1"/>
          </p:cNvPicPr>
          <p:nvPr/>
        </p:nvPicPr>
        <p:blipFill rotWithShape="1">
          <a:blip r:embed="rId2"/>
          <a:srcRect l="31667" t="27778" r="9167" b="17407"/>
          <a:stretch/>
        </p:blipFill>
        <p:spPr>
          <a:xfrm>
            <a:off x="404774" y="1828800"/>
            <a:ext cx="8261522" cy="4305300"/>
          </a:xfrm>
          <a:prstGeom prst="rect">
            <a:avLst/>
          </a:prstGeom>
        </p:spPr>
      </p:pic>
    </p:spTree>
    <p:extLst>
      <p:ext uri="{BB962C8B-B14F-4D97-AF65-F5344CB8AC3E}">
        <p14:creationId xmlns:p14="http://schemas.microsoft.com/office/powerpoint/2010/main" val="25693073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www.w3.org/XML/1998/namespace"/>
    <ds:schemaRef ds:uri="http://schemas.microsoft.com/office/2006/documentManagement/types"/>
    <ds:schemaRef ds:uri="http://schemas.microsoft.com/office/2006/metadata/properti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7296</TotalTime>
  <Words>1924</Words>
  <Application>Microsoft Office PowerPoint</Application>
  <PresentationFormat>On-screen Show (4:3)</PresentationFormat>
  <Paragraphs>198</Paragraphs>
  <Slides>72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72</vt:i4>
      </vt:variant>
    </vt:vector>
  </HeadingPairs>
  <TitlesOfParts>
    <vt:vector size="75" baseType="lpstr">
      <vt:lpstr>Arial</vt:lpstr>
      <vt:lpstr>Calibri</vt:lpstr>
      <vt:lpstr>Pencils_02_2012</vt:lpstr>
      <vt:lpstr>PowerPoint Presentation</vt:lpstr>
      <vt:lpstr>PowerPoint Presentation</vt:lpstr>
      <vt:lpstr>Governance Framework</vt:lpstr>
      <vt:lpstr>Governance Framework</vt:lpstr>
      <vt:lpstr>Governance Framework</vt:lpstr>
      <vt:lpstr>ITIL vs COBIT</vt:lpstr>
      <vt:lpstr>ITIL vs COBIT</vt:lpstr>
      <vt:lpstr>ITIL vs COBIT</vt:lpstr>
      <vt:lpstr>ITIL vs COBIT</vt:lpstr>
      <vt:lpstr>ITIL vs COBIT</vt:lpstr>
      <vt:lpstr>RoadMap Framework</vt:lpstr>
      <vt:lpstr>RoadMap Framework</vt:lpstr>
      <vt:lpstr>RoadMap Framework</vt:lpstr>
      <vt:lpstr>RoadMap Framework</vt:lpstr>
      <vt:lpstr>RoadMap Framework</vt:lpstr>
      <vt:lpstr>RoadMap Framework</vt:lpstr>
      <vt:lpstr>Content Marketing Framework</vt:lpstr>
      <vt:lpstr>Content Marketing Framework</vt:lpstr>
      <vt:lpstr>Content Marketing Framework</vt:lpstr>
      <vt:lpstr>Content Marketing Framework</vt:lpstr>
      <vt:lpstr>Content Marketing Framework</vt:lpstr>
      <vt:lpstr>Stakeholder Framework</vt:lpstr>
      <vt:lpstr>Stakeholder Framework</vt:lpstr>
      <vt:lpstr>Stakeholder Framework</vt:lpstr>
      <vt:lpstr>Scaled Agile</vt:lpstr>
      <vt:lpstr>Why Scaled Agile</vt:lpstr>
      <vt:lpstr>How different from Agile</vt:lpstr>
      <vt:lpstr>Scrum Scale Framework</vt:lpstr>
      <vt:lpstr>Metamodel Framework</vt:lpstr>
      <vt:lpstr>Enterprise Architecture Framework</vt:lpstr>
      <vt:lpstr>Enterprise Architecture Framework</vt:lpstr>
      <vt:lpstr>The Major EA Frameworks</vt:lpstr>
      <vt:lpstr>EA Template Framework</vt:lpstr>
      <vt:lpstr>The Zachman Framework</vt:lpstr>
      <vt:lpstr>The Zachman Framework</vt:lpstr>
      <vt:lpstr>The Zachman Framework</vt:lpstr>
      <vt:lpstr>The Zachman Framework</vt:lpstr>
      <vt:lpstr>The Zachman Framework</vt:lpstr>
      <vt:lpstr>The Zachman Framework</vt:lpstr>
      <vt:lpstr>TOGAF </vt:lpstr>
      <vt:lpstr>TOGAF Components</vt:lpstr>
      <vt:lpstr>TOGAF Architecture Development Method (ADM)</vt:lpstr>
      <vt:lpstr>TOGAF Architecture Development Method (ADM)</vt:lpstr>
      <vt:lpstr>TOGAF Architecture Development Method (ADM)</vt:lpstr>
      <vt:lpstr>TOGAF Architecture Development Method (ADM)</vt:lpstr>
      <vt:lpstr>TOGAF Architecture Development Method (ADM)</vt:lpstr>
      <vt:lpstr>TOGAF Architecture Development Method (ADM)</vt:lpstr>
      <vt:lpstr>PowerPoint Presentation</vt:lpstr>
      <vt:lpstr>ADF</vt:lpstr>
      <vt:lpstr>Need for the “right” description of architecture of enterprise applications</vt:lpstr>
      <vt:lpstr>PowerPoint Presentation</vt:lpstr>
      <vt:lpstr>LOB Architecture Models</vt:lpstr>
      <vt:lpstr>Solution architecture in the context of the enterprise and technical architecture</vt:lpstr>
      <vt:lpstr>PowerPoint Presentation</vt:lpstr>
      <vt:lpstr>Building Blocks</vt:lpstr>
      <vt:lpstr>Building Blocks</vt:lpstr>
      <vt:lpstr>Building Blocks</vt:lpstr>
      <vt:lpstr>Building Blocks</vt:lpstr>
      <vt:lpstr>Building Blocks</vt:lpstr>
      <vt:lpstr>Building Blocks</vt:lpstr>
      <vt:lpstr>Building Blocks</vt:lpstr>
      <vt:lpstr>Enterprise Understanding</vt:lpstr>
      <vt:lpstr>Architecture Planning</vt:lpstr>
      <vt:lpstr>Business Architecting</vt:lpstr>
      <vt:lpstr>Technical Architecting</vt:lpstr>
      <vt:lpstr>Architecture Validation</vt:lpstr>
      <vt:lpstr>Solution architecture in the context of the enterprise and technical architecture</vt:lpstr>
      <vt:lpstr>Solution architecture in the context of the enterprise and technical architecture</vt:lpstr>
      <vt:lpstr>PowerPoint Presentation</vt:lpstr>
      <vt:lpstr>Types of software architects </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1298</cp:revision>
  <dcterms:created xsi:type="dcterms:W3CDTF">2012-03-13T15:47:14Z</dcterms:created>
  <dcterms:modified xsi:type="dcterms:W3CDTF">2022-01-24T18:36:32Z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